
<file path=[Content_Types].xml><?xml version="1.0" encoding="utf-8"?>
<Types xmlns="http://schemas.openxmlformats.org/package/2006/content-types">
  <Default Extension="jpeg" ContentType="image/jpeg"/>
  <Default Extension="m4a" ContentType="audio/mp4"/>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1.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
  </p:notesMasterIdLst>
  <p:sldIdLst>
    <p:sldId id="256" r:id="rId2"/>
    <p:sldId id="273" r:id="rId3"/>
    <p:sldId id="274" r:id="rId4"/>
    <p:sldId id="275" r:id="rId5"/>
    <p:sldId id="276" r:id="rId6"/>
    <p:sldId id="277" r:id="rId7"/>
    <p:sldId id="278" r:id="rId8"/>
    <p:sldId id="279" r:id="rId9"/>
    <p:sldId id="280" r:id="rId10"/>
    <p:sldId id="272" r:id="rId11"/>
    <p:sldId id="271" r:id="rId12"/>
    <p:sldId id="282"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025" autoAdjust="0"/>
    <p:restoredTop sz="78418" autoAdjust="0"/>
  </p:normalViewPr>
  <p:slideViewPr>
    <p:cSldViewPr snapToGrid="0">
      <p:cViewPr varScale="1">
        <p:scale>
          <a:sx n="74" d="100"/>
          <a:sy n="74" d="100"/>
        </p:scale>
        <p:origin x="90" y="1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91211BF-31F1-4FC2-BB1E-F92878FDFD52}" type="datetimeFigureOut">
              <a:rPr lang="en-US" smtClean="0"/>
              <a:t>5/7/2023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C2FA1B9-427B-47D9-B1DA-1AADC2CFF5FF}" type="slidenum">
              <a:rPr lang="en-US" smtClean="0"/>
              <a:t>‹#›</a:t>
            </a:fld>
            <a:endParaRPr lang="en-US"/>
          </a:p>
        </p:txBody>
      </p:sp>
    </p:spTree>
    <p:extLst>
      <p:ext uri="{BB962C8B-B14F-4D97-AF65-F5344CB8AC3E}">
        <p14:creationId xmlns:p14="http://schemas.microsoft.com/office/powerpoint/2010/main" val="34271249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Real-Time Big Data Streaming with Kafka</a:t>
            </a:r>
          </a:p>
        </p:txBody>
      </p:sp>
      <p:sp>
        <p:nvSpPr>
          <p:cNvPr id="4" name="Slide Number Placeholder 3"/>
          <p:cNvSpPr>
            <a:spLocks noGrp="1"/>
          </p:cNvSpPr>
          <p:nvPr>
            <p:ph type="sldNum" sz="quarter" idx="5"/>
          </p:nvPr>
        </p:nvSpPr>
        <p:spPr/>
        <p:txBody>
          <a:bodyPr/>
          <a:lstStyle/>
          <a:p>
            <a:fld id="{AC2FA1B9-427B-47D9-B1DA-1AADC2CFF5FF}" type="slidenum">
              <a:rPr lang="en-US" smtClean="0"/>
              <a:t>1</a:t>
            </a:fld>
            <a:endParaRPr lang="en-US"/>
          </a:p>
        </p:txBody>
      </p:sp>
    </p:spTree>
    <p:extLst>
      <p:ext uri="{BB962C8B-B14F-4D97-AF65-F5344CB8AC3E}">
        <p14:creationId xmlns:p14="http://schemas.microsoft.com/office/powerpoint/2010/main" val="22308061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applications of data streaming is diverse. Here are a few…</a:t>
            </a:r>
          </a:p>
        </p:txBody>
      </p:sp>
      <p:sp>
        <p:nvSpPr>
          <p:cNvPr id="4" name="Slide Number Placeholder 3"/>
          <p:cNvSpPr>
            <a:spLocks noGrp="1"/>
          </p:cNvSpPr>
          <p:nvPr>
            <p:ph type="sldNum" sz="quarter" idx="5"/>
          </p:nvPr>
        </p:nvSpPr>
        <p:spPr/>
        <p:txBody>
          <a:bodyPr/>
          <a:lstStyle/>
          <a:p>
            <a:fld id="{AC2FA1B9-427B-47D9-B1DA-1AADC2CFF5FF}" type="slidenum">
              <a:rPr lang="en-US" smtClean="0"/>
              <a:t>11</a:t>
            </a:fld>
            <a:endParaRPr lang="en-US"/>
          </a:p>
        </p:txBody>
      </p:sp>
    </p:spTree>
    <p:extLst>
      <p:ext uri="{BB962C8B-B14F-4D97-AF65-F5344CB8AC3E}">
        <p14:creationId xmlns:p14="http://schemas.microsoft.com/office/powerpoint/2010/main" val="25276566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74151"/>
                </a:solidFill>
                <a:effectLst/>
                <a:latin typeface="Söhne"/>
              </a:rPr>
              <a:t>This concludes our presentation. Thank you for your attention.</a:t>
            </a:r>
          </a:p>
        </p:txBody>
      </p:sp>
      <p:sp>
        <p:nvSpPr>
          <p:cNvPr id="4" name="Slide Number Placeholder 3"/>
          <p:cNvSpPr>
            <a:spLocks noGrp="1"/>
          </p:cNvSpPr>
          <p:nvPr>
            <p:ph type="sldNum" sz="quarter" idx="5"/>
          </p:nvPr>
        </p:nvSpPr>
        <p:spPr/>
        <p:txBody>
          <a:bodyPr/>
          <a:lstStyle/>
          <a:p>
            <a:fld id="{AC2FA1B9-427B-47D9-B1DA-1AADC2CFF5FF}" type="slidenum">
              <a:rPr lang="en-US" smtClean="0"/>
              <a:t>12</a:t>
            </a:fld>
            <a:endParaRPr lang="en-US"/>
          </a:p>
        </p:txBody>
      </p:sp>
    </p:spTree>
    <p:extLst>
      <p:ext uri="{BB962C8B-B14F-4D97-AF65-F5344CB8AC3E}">
        <p14:creationId xmlns:p14="http://schemas.microsoft.com/office/powerpoint/2010/main" val="31928447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374151"/>
                </a:solidFill>
                <a:effectLst/>
                <a:latin typeface="Söhne"/>
              </a:rPr>
              <a:t>Data streaming is the process of continuously transferring and processing large volumes of data in real-time. </a:t>
            </a:r>
          </a:p>
          <a:p>
            <a:pPr algn="l"/>
            <a:endParaRPr lang="en-US" b="0" i="0" dirty="0">
              <a:solidFill>
                <a:srgbClr val="374151"/>
              </a:solidFill>
              <a:effectLst/>
              <a:latin typeface="Söhne"/>
            </a:endParaRPr>
          </a:p>
          <a:p>
            <a:pPr algn="l"/>
            <a:r>
              <a:rPr lang="en-US" b="0" i="0" dirty="0">
                <a:solidFill>
                  <a:srgbClr val="374151"/>
                </a:solidFill>
                <a:effectLst/>
                <a:latin typeface="Söhne"/>
              </a:rPr>
              <a:t>It involves sending data from sources to destinations as a continuous flow of small, incremental updates.</a:t>
            </a:r>
          </a:p>
          <a:p>
            <a:pPr algn="l"/>
            <a:endParaRPr lang="en-US" b="0" i="0" dirty="0">
              <a:solidFill>
                <a:srgbClr val="374151"/>
              </a:solidFill>
              <a:effectLst/>
              <a:latin typeface="Söhne"/>
            </a:endParaRPr>
          </a:p>
          <a:p>
            <a:pPr algn="l"/>
            <a:r>
              <a:rPr lang="en-US" b="0" i="0" dirty="0">
                <a:solidFill>
                  <a:srgbClr val="374151"/>
                </a:solidFill>
                <a:effectLst/>
                <a:latin typeface="Söhne"/>
              </a:rPr>
              <a:t>Data streaming technology enables data to be processed in real-time, allowing for faster and more efficient decision-making. </a:t>
            </a:r>
          </a:p>
          <a:p>
            <a:pPr algn="l"/>
            <a:endParaRPr lang="en-US" b="0" i="0" dirty="0">
              <a:solidFill>
                <a:srgbClr val="374151"/>
              </a:solidFill>
              <a:effectLst/>
              <a:latin typeface="Söhne"/>
            </a:endParaRPr>
          </a:p>
          <a:p>
            <a:pPr algn="l"/>
            <a:r>
              <a:rPr lang="en-US" b="0" i="0" dirty="0">
                <a:solidFill>
                  <a:srgbClr val="374151"/>
                </a:solidFill>
                <a:effectLst/>
                <a:latin typeface="Söhne"/>
              </a:rPr>
              <a:t>Data streams can come from a variety of sources, including social media platforms, Internet of Things (IoT), financial markets, and website analytics.</a:t>
            </a:r>
          </a:p>
          <a:p>
            <a:endParaRPr lang="en-US" dirty="0"/>
          </a:p>
        </p:txBody>
      </p:sp>
      <p:sp>
        <p:nvSpPr>
          <p:cNvPr id="4" name="Slide Number Placeholder 3"/>
          <p:cNvSpPr>
            <a:spLocks noGrp="1"/>
          </p:cNvSpPr>
          <p:nvPr>
            <p:ph type="sldNum" sz="quarter" idx="5"/>
          </p:nvPr>
        </p:nvSpPr>
        <p:spPr/>
        <p:txBody>
          <a:bodyPr/>
          <a:lstStyle/>
          <a:p>
            <a:fld id="{AC2FA1B9-427B-47D9-B1DA-1AADC2CFF5FF}" type="slidenum">
              <a:rPr lang="en-US" smtClean="0"/>
              <a:t>2</a:t>
            </a:fld>
            <a:endParaRPr lang="en-US"/>
          </a:p>
        </p:txBody>
      </p:sp>
    </p:spTree>
    <p:extLst>
      <p:ext uri="{BB962C8B-B14F-4D97-AF65-F5344CB8AC3E}">
        <p14:creationId xmlns:p14="http://schemas.microsoft.com/office/powerpoint/2010/main" val="22737569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streaming is important for businesses because in a competitive  data driven environment:</a:t>
            </a:r>
          </a:p>
          <a:p>
            <a:endParaRPr lang="en-US" dirty="0"/>
          </a:p>
          <a:p>
            <a:pPr marL="228600" indent="-228600">
              <a:buAutoNum type="arabicPeriod"/>
            </a:pPr>
            <a:r>
              <a:rPr lang="en-US" dirty="0"/>
              <a:t>Businesses can analyze data in real-time providing them the ability to make accurate decisions. </a:t>
            </a:r>
          </a:p>
          <a:p>
            <a:pPr marL="228600" indent="-228600">
              <a:buAutoNum type="arabicPeriod"/>
            </a:pPr>
            <a:r>
              <a:rPr lang="en-US" dirty="0"/>
              <a:t>Businesses can respond faster to whatever eventualities providing them with customer confidence.</a:t>
            </a:r>
          </a:p>
          <a:p>
            <a:pPr marL="228600" indent="-228600">
              <a:buAutoNum type="arabicPeriod"/>
            </a:pPr>
            <a:r>
              <a:rPr lang="en-US" dirty="0"/>
              <a:t>With real, time-based data, business can employ algorithms to help them make predictions.</a:t>
            </a:r>
          </a:p>
          <a:p>
            <a:pPr marL="228600" indent="-228600">
              <a:buAutoNum type="arabicPeriod"/>
            </a:pPr>
            <a:r>
              <a:rPr lang="en-US" dirty="0"/>
              <a:t>Businesses gain efficiency by automating repetitive procedures or visibility into their processes and identify bottlenecks, reduce time to market and improve overall operational efficiency. </a:t>
            </a:r>
          </a:p>
        </p:txBody>
      </p:sp>
      <p:sp>
        <p:nvSpPr>
          <p:cNvPr id="4" name="Slide Number Placeholder 3"/>
          <p:cNvSpPr>
            <a:spLocks noGrp="1"/>
          </p:cNvSpPr>
          <p:nvPr>
            <p:ph type="sldNum" sz="quarter" idx="5"/>
          </p:nvPr>
        </p:nvSpPr>
        <p:spPr/>
        <p:txBody>
          <a:bodyPr/>
          <a:lstStyle/>
          <a:p>
            <a:fld id="{AC2FA1B9-427B-47D9-B1DA-1AADC2CFF5FF}" type="slidenum">
              <a:rPr lang="en-US" smtClean="0"/>
              <a:t>3</a:t>
            </a:fld>
            <a:endParaRPr lang="en-US"/>
          </a:p>
        </p:txBody>
      </p:sp>
    </p:spTree>
    <p:extLst>
      <p:ext uri="{BB962C8B-B14F-4D97-AF65-F5344CB8AC3E}">
        <p14:creationId xmlns:p14="http://schemas.microsoft.com/office/powerpoint/2010/main" val="40721481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74151"/>
                </a:solidFill>
                <a:effectLst/>
                <a:latin typeface="Söhne"/>
              </a:rPr>
              <a:t>There are various data streaming technologies available, including Apache Kafka, Apache Spark Streaming, and Apache </a:t>
            </a:r>
            <a:r>
              <a:rPr lang="en-US" b="0" i="0" dirty="0" err="1">
                <a:solidFill>
                  <a:srgbClr val="374151"/>
                </a:solidFill>
                <a:effectLst/>
                <a:latin typeface="Söhne"/>
              </a:rPr>
              <a:t>Flink</a:t>
            </a:r>
            <a:r>
              <a:rPr lang="en-US" b="0" i="0" dirty="0">
                <a:solidFill>
                  <a:srgbClr val="374151"/>
                </a:solidFill>
                <a:effectLst/>
                <a:latin typeface="Söhne"/>
              </a:rPr>
              <a:t>. </a:t>
            </a:r>
          </a:p>
          <a:p>
            <a:endParaRPr lang="en-US" b="0" i="0" dirty="0">
              <a:solidFill>
                <a:srgbClr val="374151"/>
              </a:solidFill>
              <a:effectLst/>
              <a:latin typeface="Söhne"/>
            </a:endParaRPr>
          </a:p>
          <a:p>
            <a:r>
              <a:rPr lang="en-US" b="0" i="0" dirty="0">
                <a:solidFill>
                  <a:srgbClr val="374151"/>
                </a:solidFill>
                <a:effectLst/>
                <a:latin typeface="Söhne"/>
              </a:rPr>
              <a:t>These tools provide features such as fault tolerance, scalability, and real-time data processing, making them popular choices for building data-intensive applications.</a:t>
            </a:r>
            <a:endParaRPr lang="en-US" dirty="0"/>
          </a:p>
        </p:txBody>
      </p:sp>
      <p:sp>
        <p:nvSpPr>
          <p:cNvPr id="4" name="Slide Number Placeholder 3"/>
          <p:cNvSpPr>
            <a:spLocks noGrp="1"/>
          </p:cNvSpPr>
          <p:nvPr>
            <p:ph type="sldNum" sz="quarter" idx="5"/>
          </p:nvPr>
        </p:nvSpPr>
        <p:spPr/>
        <p:txBody>
          <a:bodyPr/>
          <a:lstStyle/>
          <a:p>
            <a:fld id="{AC2FA1B9-427B-47D9-B1DA-1AADC2CFF5FF}" type="slidenum">
              <a:rPr lang="en-US" smtClean="0"/>
              <a:t>4</a:t>
            </a:fld>
            <a:endParaRPr lang="en-US"/>
          </a:p>
        </p:txBody>
      </p:sp>
    </p:spTree>
    <p:extLst>
      <p:ext uri="{BB962C8B-B14F-4D97-AF65-F5344CB8AC3E}">
        <p14:creationId xmlns:p14="http://schemas.microsoft.com/office/powerpoint/2010/main" val="26430639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74151"/>
                </a:solidFill>
                <a:effectLst/>
                <a:latin typeface="Söhne"/>
              </a:rPr>
              <a:t>The purpose of this presentation is to demonstrate live data streaming using Apache Kafka.</a:t>
            </a:r>
          </a:p>
          <a:p>
            <a:endParaRPr lang="en-US" b="0" i="0" dirty="0">
              <a:solidFill>
                <a:srgbClr val="374151"/>
              </a:solidFill>
              <a:effectLst/>
              <a:latin typeface="Söhne"/>
            </a:endParaRPr>
          </a:p>
          <a:p>
            <a:r>
              <a:rPr lang="en-US" b="0" i="0" dirty="0">
                <a:solidFill>
                  <a:srgbClr val="374151"/>
                </a:solidFill>
                <a:effectLst/>
                <a:latin typeface="Söhne"/>
              </a:rPr>
              <a:t>Apache Kafka is an open-source distributed streaming platform that is used for building real-time data pipelines and streaming applications</a:t>
            </a:r>
            <a:endParaRPr lang="en-US" dirty="0"/>
          </a:p>
        </p:txBody>
      </p:sp>
      <p:sp>
        <p:nvSpPr>
          <p:cNvPr id="4" name="Slide Number Placeholder 3"/>
          <p:cNvSpPr>
            <a:spLocks noGrp="1"/>
          </p:cNvSpPr>
          <p:nvPr>
            <p:ph type="sldNum" sz="quarter" idx="5"/>
          </p:nvPr>
        </p:nvSpPr>
        <p:spPr/>
        <p:txBody>
          <a:bodyPr/>
          <a:lstStyle/>
          <a:p>
            <a:fld id="{AC2FA1B9-427B-47D9-B1DA-1AADC2CFF5FF}" type="slidenum">
              <a:rPr lang="en-US" smtClean="0"/>
              <a:t>5</a:t>
            </a:fld>
            <a:endParaRPr lang="en-US"/>
          </a:p>
        </p:txBody>
      </p:sp>
    </p:spTree>
    <p:extLst>
      <p:ext uri="{BB962C8B-B14F-4D97-AF65-F5344CB8AC3E}">
        <p14:creationId xmlns:p14="http://schemas.microsoft.com/office/powerpoint/2010/main" val="5191062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74151"/>
                </a:solidFill>
                <a:effectLst/>
                <a:latin typeface="Söhne"/>
              </a:rPr>
              <a:t>This is the architecture of Kafka. The producers are the source of data. It can be an IoT sensor, some files that appear somewhere in the cloud, or data being scraped from a web site(i.e., </a:t>
            </a:r>
            <a:r>
              <a:rPr lang="en-US" b="0" i="0" dirty="0" err="1">
                <a:solidFill>
                  <a:srgbClr val="374151"/>
                </a:solidFill>
                <a:effectLst/>
                <a:latin typeface="Söhne"/>
              </a:rPr>
              <a:t>yFinance</a:t>
            </a:r>
            <a:r>
              <a:rPr lang="en-US" b="0" i="0" dirty="0">
                <a:solidFill>
                  <a:srgbClr val="374151"/>
                </a:solidFill>
                <a:effectLst/>
                <a:latin typeface="Söhne"/>
              </a:rPr>
              <a:t> provide live and historical stock data). </a:t>
            </a:r>
          </a:p>
          <a:p>
            <a:endParaRPr lang="en-US" b="0" i="0" dirty="0">
              <a:solidFill>
                <a:srgbClr val="374151"/>
              </a:solidFill>
              <a:effectLst/>
              <a:latin typeface="Söhne"/>
            </a:endParaRPr>
          </a:p>
          <a:p>
            <a:r>
              <a:rPr lang="en-US" b="0" i="0" dirty="0">
                <a:solidFill>
                  <a:srgbClr val="374151"/>
                </a:solidFill>
                <a:effectLst/>
                <a:latin typeface="Söhne"/>
              </a:rPr>
              <a:t>The stream processors and connectors work under the hood. They are responsible for network communication and the processing of streams.</a:t>
            </a:r>
          </a:p>
          <a:p>
            <a:endParaRPr lang="en-US" b="0" i="0" dirty="0">
              <a:solidFill>
                <a:srgbClr val="374151"/>
              </a:solidFill>
              <a:effectLst/>
              <a:latin typeface="Söhne"/>
            </a:endParaRPr>
          </a:p>
          <a:p>
            <a:r>
              <a:rPr lang="en-US" b="0" i="0" dirty="0">
                <a:solidFill>
                  <a:srgbClr val="374151"/>
                </a:solidFill>
                <a:effectLst/>
                <a:latin typeface="Söhne"/>
              </a:rPr>
              <a:t>Streams are processed in such a fashion as to allow for efficient and reliable transmission of data. </a:t>
            </a:r>
          </a:p>
          <a:p>
            <a:endParaRPr lang="en-US" b="0" i="0" dirty="0">
              <a:solidFill>
                <a:srgbClr val="374151"/>
              </a:solidFill>
              <a:effectLst/>
              <a:latin typeface="Söhne"/>
            </a:endParaRPr>
          </a:p>
          <a:p>
            <a:r>
              <a:rPr lang="en-US" b="0" i="0" dirty="0">
                <a:solidFill>
                  <a:srgbClr val="374151"/>
                </a:solidFill>
                <a:effectLst/>
                <a:latin typeface="Söhne"/>
              </a:rPr>
              <a:t>The consumers are applications that process the data from producers.</a:t>
            </a:r>
            <a:endParaRPr lang="en-US" dirty="0"/>
          </a:p>
        </p:txBody>
      </p:sp>
      <p:sp>
        <p:nvSpPr>
          <p:cNvPr id="4" name="Slide Number Placeholder 3"/>
          <p:cNvSpPr>
            <a:spLocks noGrp="1"/>
          </p:cNvSpPr>
          <p:nvPr>
            <p:ph type="sldNum" sz="quarter" idx="5"/>
          </p:nvPr>
        </p:nvSpPr>
        <p:spPr/>
        <p:txBody>
          <a:bodyPr/>
          <a:lstStyle/>
          <a:p>
            <a:fld id="{AC2FA1B9-427B-47D9-B1DA-1AADC2CFF5FF}" type="slidenum">
              <a:rPr lang="en-US" smtClean="0"/>
              <a:t>6</a:t>
            </a:fld>
            <a:endParaRPr lang="en-US"/>
          </a:p>
        </p:txBody>
      </p:sp>
    </p:spTree>
    <p:extLst>
      <p:ext uri="{BB962C8B-B14F-4D97-AF65-F5344CB8AC3E}">
        <p14:creationId xmlns:p14="http://schemas.microsoft.com/office/powerpoint/2010/main" val="19936272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74151"/>
                </a:solidFill>
                <a:effectLst/>
                <a:latin typeface="Söhne"/>
              </a:rPr>
              <a:t>Apache Kafka runs in Linux environment. It can run in the cloud such as AWS and google cloud. </a:t>
            </a:r>
          </a:p>
          <a:p>
            <a:endParaRPr lang="en-US" b="0" i="0" dirty="0">
              <a:solidFill>
                <a:srgbClr val="374151"/>
              </a:solidFill>
              <a:effectLst/>
              <a:latin typeface="Söhne"/>
            </a:endParaRPr>
          </a:p>
          <a:p>
            <a:r>
              <a:rPr lang="en-US" b="0" i="0" dirty="0">
                <a:solidFill>
                  <a:srgbClr val="374151"/>
                </a:solidFill>
                <a:effectLst/>
                <a:latin typeface="Söhne"/>
              </a:rPr>
              <a:t>Here, it is running on a local </a:t>
            </a:r>
            <a:r>
              <a:rPr lang="en-US" b="0" i="0" dirty="0" err="1">
                <a:solidFill>
                  <a:srgbClr val="374151"/>
                </a:solidFill>
                <a:effectLst/>
                <a:latin typeface="Söhne"/>
              </a:rPr>
              <a:t>linux</a:t>
            </a:r>
            <a:r>
              <a:rPr lang="en-US" b="0" i="0" dirty="0">
                <a:solidFill>
                  <a:srgbClr val="374151"/>
                </a:solidFill>
                <a:effectLst/>
                <a:latin typeface="Söhne"/>
              </a:rPr>
              <a:t> server with Ubuntu </a:t>
            </a:r>
            <a:r>
              <a:rPr lang="en-US" b="0" i="0" dirty="0" err="1">
                <a:solidFill>
                  <a:srgbClr val="374151"/>
                </a:solidFill>
                <a:effectLst/>
                <a:latin typeface="Söhne"/>
              </a:rPr>
              <a:t>linux</a:t>
            </a:r>
            <a:r>
              <a:rPr lang="en-US" b="0" i="0" dirty="0">
                <a:solidFill>
                  <a:srgbClr val="374151"/>
                </a:solidFill>
                <a:effectLst/>
                <a:latin typeface="Söhne"/>
              </a:rPr>
              <a:t>. </a:t>
            </a:r>
          </a:p>
          <a:p>
            <a:endParaRPr lang="en-US" b="0" i="0" dirty="0">
              <a:solidFill>
                <a:srgbClr val="374151"/>
              </a:solidFill>
              <a:effectLst/>
              <a:latin typeface="Söhne"/>
            </a:endParaRPr>
          </a:p>
          <a:p>
            <a:r>
              <a:rPr lang="en-US" b="0" i="0" dirty="0">
                <a:solidFill>
                  <a:srgbClr val="374151"/>
                </a:solidFill>
                <a:effectLst/>
                <a:latin typeface="Söhne"/>
              </a:rPr>
              <a:t>The bin folder hold the shell scripts to perform various functions.</a:t>
            </a:r>
          </a:p>
          <a:p>
            <a:r>
              <a:rPr lang="en-US" b="0" i="0" dirty="0">
                <a:solidFill>
                  <a:srgbClr val="374151"/>
                </a:solidFill>
                <a:effectLst/>
                <a:latin typeface="Söhne"/>
              </a:rPr>
              <a:t>The </a:t>
            </a:r>
            <a:r>
              <a:rPr lang="en-US" b="0" i="0" dirty="0" err="1">
                <a:solidFill>
                  <a:srgbClr val="374151"/>
                </a:solidFill>
                <a:effectLst/>
                <a:latin typeface="Söhne"/>
              </a:rPr>
              <a:t>kafka</a:t>
            </a:r>
            <a:r>
              <a:rPr lang="en-US" b="0" i="0" dirty="0">
                <a:solidFill>
                  <a:srgbClr val="374151"/>
                </a:solidFill>
                <a:effectLst/>
                <a:latin typeface="Söhne"/>
              </a:rPr>
              <a:t> server start  and stop as well as zookeeper start, and stop are to start the server and the zookeeper. </a:t>
            </a:r>
          </a:p>
          <a:p>
            <a:endParaRPr lang="en-US" b="0" i="0" dirty="0">
              <a:solidFill>
                <a:srgbClr val="374151"/>
              </a:solidFill>
              <a:effectLst/>
              <a:latin typeface="Söhne"/>
            </a:endParaRPr>
          </a:p>
          <a:p>
            <a:r>
              <a:rPr lang="en-US" b="0" i="0" dirty="0">
                <a:solidFill>
                  <a:srgbClr val="374151"/>
                </a:solidFill>
                <a:effectLst/>
                <a:latin typeface="Söhne"/>
              </a:rPr>
              <a:t>Other functions such as </a:t>
            </a:r>
            <a:r>
              <a:rPr lang="en-US" b="0" i="0" dirty="0" err="1">
                <a:solidFill>
                  <a:srgbClr val="374151"/>
                </a:solidFill>
                <a:effectLst/>
                <a:latin typeface="Söhne"/>
              </a:rPr>
              <a:t>kafka</a:t>
            </a:r>
            <a:r>
              <a:rPr lang="en-US" b="0" i="0" dirty="0">
                <a:solidFill>
                  <a:srgbClr val="374151"/>
                </a:solidFill>
                <a:effectLst/>
                <a:latin typeface="Söhne"/>
              </a:rPr>
              <a:t>-topic  allow us to create topics, send and receive to/from topic from the command line. We will use python to perform these functions.</a:t>
            </a:r>
          </a:p>
          <a:p>
            <a:endParaRPr lang="en-US" b="0" i="0" dirty="0">
              <a:solidFill>
                <a:srgbClr val="374151"/>
              </a:solidFill>
              <a:effectLst/>
              <a:latin typeface="Söhne"/>
            </a:endParaRPr>
          </a:p>
          <a:p>
            <a:r>
              <a:rPr lang="en-US" b="0" i="0" dirty="0">
                <a:solidFill>
                  <a:srgbClr val="374151"/>
                </a:solidFill>
                <a:effectLst/>
                <a:latin typeface="Söhne"/>
              </a:rPr>
              <a:t>The config folder has all the configuration files for servers and background services. The data directory for server and zookeeper contain log files and other related files.</a:t>
            </a:r>
            <a:endParaRPr lang="en-US" dirty="0"/>
          </a:p>
        </p:txBody>
      </p:sp>
      <p:sp>
        <p:nvSpPr>
          <p:cNvPr id="4" name="Slide Number Placeholder 3"/>
          <p:cNvSpPr>
            <a:spLocks noGrp="1"/>
          </p:cNvSpPr>
          <p:nvPr>
            <p:ph type="sldNum" sz="quarter" idx="5"/>
          </p:nvPr>
        </p:nvSpPr>
        <p:spPr/>
        <p:txBody>
          <a:bodyPr/>
          <a:lstStyle/>
          <a:p>
            <a:fld id="{AC2FA1B9-427B-47D9-B1DA-1AADC2CFF5FF}" type="slidenum">
              <a:rPr lang="en-US" smtClean="0"/>
              <a:t>7</a:t>
            </a:fld>
            <a:endParaRPr lang="en-US"/>
          </a:p>
        </p:txBody>
      </p:sp>
    </p:spTree>
    <p:extLst>
      <p:ext uri="{BB962C8B-B14F-4D97-AF65-F5344CB8AC3E}">
        <p14:creationId xmlns:p14="http://schemas.microsoft.com/office/powerpoint/2010/main" val="20092923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74151"/>
                </a:solidFill>
                <a:effectLst/>
                <a:latin typeface="Söhne"/>
              </a:rPr>
              <a:t>The Apache Kafka server, which is a part of the Apache Kafka platform, is responsible for managing the distribution and storage of data across the Kafka cluster.</a:t>
            </a:r>
          </a:p>
          <a:p>
            <a:endParaRPr lang="en-US" b="0" i="0" dirty="0">
              <a:solidFill>
                <a:srgbClr val="374151"/>
              </a:solidFill>
              <a:effectLst/>
              <a:latin typeface="Söhne"/>
            </a:endParaRPr>
          </a:p>
          <a:p>
            <a:r>
              <a:rPr lang="en-US" b="0" i="0" dirty="0">
                <a:solidFill>
                  <a:srgbClr val="374151"/>
                </a:solidFill>
                <a:effectLst/>
                <a:latin typeface="Söhne"/>
              </a:rPr>
              <a:t>Apache Kafka uses </a:t>
            </a:r>
            <a:r>
              <a:rPr lang="en-US" b="0" i="0" dirty="0" err="1">
                <a:solidFill>
                  <a:srgbClr val="374151"/>
                </a:solidFill>
                <a:effectLst/>
                <a:latin typeface="Söhne"/>
              </a:rPr>
              <a:t>ZooKeeper</a:t>
            </a:r>
            <a:r>
              <a:rPr lang="en-US" b="0" i="0" dirty="0">
                <a:solidFill>
                  <a:srgbClr val="374151"/>
                </a:solidFill>
                <a:effectLst/>
                <a:latin typeface="Söhne"/>
              </a:rPr>
              <a:t>, a distributed coordination service, to manage the configuration, synchronization, and group membership of Kafka brokers in a cluster.</a:t>
            </a:r>
          </a:p>
          <a:p>
            <a:endParaRPr lang="en-US" b="0" i="0" dirty="0">
              <a:solidFill>
                <a:srgbClr val="374151"/>
              </a:solidFill>
              <a:effectLst/>
              <a:latin typeface="Söhne"/>
            </a:endParaRPr>
          </a:p>
          <a:p>
            <a:r>
              <a:rPr lang="en-US" b="0" i="0" dirty="0">
                <a:solidFill>
                  <a:srgbClr val="374151"/>
                </a:solidFill>
                <a:effectLst/>
                <a:latin typeface="Söhne"/>
              </a:rPr>
              <a:t>In Apache Kafka, a topic is a category or feed name to which messages are published. A topic is identified by its name and can be thought of as a logical entity or a message stream.</a:t>
            </a:r>
          </a:p>
          <a:p>
            <a:endParaRPr lang="en-US" b="0" i="0" dirty="0">
              <a:solidFill>
                <a:srgbClr val="374151"/>
              </a:solidFill>
              <a:effectLst/>
              <a:latin typeface="Söhne"/>
            </a:endParaRPr>
          </a:p>
          <a:p>
            <a:r>
              <a:rPr lang="en-US" b="0" i="0" dirty="0">
                <a:solidFill>
                  <a:srgbClr val="374151"/>
                </a:solidFill>
                <a:effectLst/>
                <a:latin typeface="Söhne"/>
              </a:rPr>
              <a:t>Messages are sent to a Kafka cluster and are stored in partitions within a topic. Each partition is an ordered, immutable sequence of messages that can be processed independently of other partitions.</a:t>
            </a:r>
          </a:p>
          <a:p>
            <a:endParaRPr lang="en-US" b="0" i="0" dirty="0">
              <a:solidFill>
                <a:srgbClr val="374151"/>
              </a:solidFill>
              <a:effectLst/>
              <a:latin typeface="Söhne"/>
            </a:endParaRPr>
          </a:p>
          <a:p>
            <a:r>
              <a:rPr lang="en-US" b="0" i="0" dirty="0">
                <a:solidFill>
                  <a:srgbClr val="374151"/>
                </a:solidFill>
                <a:effectLst/>
                <a:latin typeface="Söhne"/>
              </a:rPr>
              <a:t>Topics are created and managed by the Kafka cluster, and messages can be produced to and consumed from one or more topics by various applications or systems.</a:t>
            </a:r>
          </a:p>
          <a:p>
            <a:endParaRPr lang="en-US" b="0" i="0" dirty="0">
              <a:solidFill>
                <a:srgbClr val="374151"/>
              </a:solidFill>
              <a:effectLst/>
              <a:latin typeface="Söhne"/>
            </a:endParaRPr>
          </a:p>
          <a:p>
            <a:r>
              <a:rPr lang="en-US" b="0" i="0" dirty="0">
                <a:solidFill>
                  <a:srgbClr val="374151"/>
                </a:solidFill>
                <a:effectLst/>
                <a:latin typeface="Söhne"/>
              </a:rPr>
              <a:t>Topics can have multiple consumers, and each consumer can read messages from one or more partitions of a topic. Additionally, topics can be replicated across multiple brokers to provide fault tolerance and high availability.</a:t>
            </a:r>
          </a:p>
          <a:p>
            <a:endParaRPr lang="en-US" b="0" i="0" dirty="0">
              <a:solidFill>
                <a:srgbClr val="374151"/>
              </a:solidFill>
              <a:effectLst/>
              <a:latin typeface="Söhne"/>
            </a:endParaRPr>
          </a:p>
          <a:p>
            <a:r>
              <a:rPr lang="en-US" b="0" i="0" dirty="0">
                <a:solidFill>
                  <a:srgbClr val="374151"/>
                </a:solidFill>
                <a:effectLst/>
                <a:latin typeface="Söhne"/>
              </a:rPr>
              <a:t>Overall, topics in Kafka provide a way to organize and manage the flow of messages in a distributed system. By using topics, developers can ensure that messages are delivered to the appropriate consumers and that they are processed in the order in which they were received.</a:t>
            </a:r>
            <a:endParaRPr lang="en-US" dirty="0"/>
          </a:p>
        </p:txBody>
      </p:sp>
      <p:sp>
        <p:nvSpPr>
          <p:cNvPr id="4" name="Slide Number Placeholder 3"/>
          <p:cNvSpPr>
            <a:spLocks noGrp="1"/>
          </p:cNvSpPr>
          <p:nvPr>
            <p:ph type="sldNum" sz="quarter" idx="5"/>
          </p:nvPr>
        </p:nvSpPr>
        <p:spPr/>
        <p:txBody>
          <a:bodyPr/>
          <a:lstStyle/>
          <a:p>
            <a:fld id="{AC2FA1B9-427B-47D9-B1DA-1AADC2CFF5FF}" type="slidenum">
              <a:rPr lang="en-US" smtClean="0"/>
              <a:t>8</a:t>
            </a:fld>
            <a:endParaRPr lang="en-US"/>
          </a:p>
        </p:txBody>
      </p:sp>
    </p:spTree>
    <p:extLst>
      <p:ext uri="{BB962C8B-B14F-4D97-AF65-F5344CB8AC3E}">
        <p14:creationId xmlns:p14="http://schemas.microsoft.com/office/powerpoint/2010/main" val="27232649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74151"/>
                </a:solidFill>
                <a:effectLst/>
                <a:latin typeface="Söhne"/>
              </a:rPr>
              <a:t>Now we are now going to show you a demonstration.</a:t>
            </a:r>
          </a:p>
          <a:p>
            <a:endParaRPr lang="en-US" b="0" i="0" dirty="0">
              <a:solidFill>
                <a:srgbClr val="374151"/>
              </a:solidFill>
              <a:effectLst/>
              <a:latin typeface="Söhne"/>
            </a:endParaRPr>
          </a:p>
          <a:p>
            <a:r>
              <a:rPr lang="en-US" b="0" i="0" dirty="0">
                <a:solidFill>
                  <a:srgbClr val="374151"/>
                </a:solidFill>
                <a:effectLst/>
                <a:latin typeface="Söhne"/>
              </a:rPr>
              <a:t>In the next video clip, we will show you the </a:t>
            </a:r>
            <a:r>
              <a:rPr lang="en-US" b="0" i="0" dirty="0" err="1">
                <a:solidFill>
                  <a:srgbClr val="374151"/>
                </a:solidFill>
                <a:effectLst/>
                <a:latin typeface="Söhne"/>
              </a:rPr>
              <a:t>Apach</a:t>
            </a:r>
            <a:r>
              <a:rPr lang="en-US" b="0" i="0" dirty="0">
                <a:solidFill>
                  <a:srgbClr val="374151"/>
                </a:solidFill>
                <a:effectLst/>
                <a:latin typeface="Söhne"/>
              </a:rPr>
              <a:t> Kafka environment. </a:t>
            </a:r>
          </a:p>
          <a:p>
            <a:endParaRPr lang="en-US" b="0" i="0" dirty="0">
              <a:solidFill>
                <a:srgbClr val="374151"/>
              </a:solidFill>
              <a:effectLst/>
              <a:latin typeface="Söhne"/>
            </a:endParaRPr>
          </a:p>
          <a:p>
            <a:r>
              <a:rPr lang="en-US" b="0" i="0" dirty="0">
                <a:solidFill>
                  <a:srgbClr val="374151"/>
                </a:solidFill>
                <a:effectLst/>
                <a:latin typeface="Söhne"/>
              </a:rPr>
              <a:t>Show you the python code for two producers and several consumers. </a:t>
            </a:r>
          </a:p>
          <a:p>
            <a:endParaRPr lang="en-US" b="0" i="0" dirty="0">
              <a:solidFill>
                <a:srgbClr val="374151"/>
              </a:solidFill>
              <a:effectLst/>
              <a:latin typeface="Söhne"/>
            </a:endParaRPr>
          </a:p>
          <a:p>
            <a:r>
              <a:rPr lang="en-US" b="0" i="0" dirty="0">
                <a:solidFill>
                  <a:srgbClr val="374151"/>
                </a:solidFill>
                <a:effectLst/>
                <a:latin typeface="Söhne"/>
              </a:rPr>
              <a:t>One producer sends live, stock data and the other sends flight information read from csv files. </a:t>
            </a:r>
          </a:p>
          <a:p>
            <a:endParaRPr lang="en-US" b="0" i="0" dirty="0">
              <a:solidFill>
                <a:srgbClr val="374151"/>
              </a:solidFill>
              <a:effectLst/>
              <a:latin typeface="Söhne"/>
            </a:endParaRPr>
          </a:p>
          <a:p>
            <a:r>
              <a:rPr lang="en-US" b="0" i="0" dirty="0">
                <a:solidFill>
                  <a:srgbClr val="374151"/>
                </a:solidFill>
                <a:effectLst/>
                <a:latin typeface="Söhne"/>
              </a:rPr>
              <a:t>Each consumer displays the data received in its fashion as we will see.</a:t>
            </a:r>
          </a:p>
        </p:txBody>
      </p:sp>
      <p:sp>
        <p:nvSpPr>
          <p:cNvPr id="4" name="Slide Number Placeholder 3"/>
          <p:cNvSpPr>
            <a:spLocks noGrp="1"/>
          </p:cNvSpPr>
          <p:nvPr>
            <p:ph type="sldNum" sz="quarter" idx="5"/>
          </p:nvPr>
        </p:nvSpPr>
        <p:spPr/>
        <p:txBody>
          <a:bodyPr/>
          <a:lstStyle/>
          <a:p>
            <a:fld id="{AC2FA1B9-427B-47D9-B1DA-1AADC2CFF5FF}" type="slidenum">
              <a:rPr lang="en-US" smtClean="0"/>
              <a:t>9</a:t>
            </a:fld>
            <a:endParaRPr lang="en-US"/>
          </a:p>
        </p:txBody>
      </p:sp>
    </p:spTree>
    <p:extLst>
      <p:ext uri="{BB962C8B-B14F-4D97-AF65-F5344CB8AC3E}">
        <p14:creationId xmlns:p14="http://schemas.microsoft.com/office/powerpoint/2010/main" val="16885312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C8037B-4A2D-081C-B81F-CAAAB43C404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160E5AB-54E7-CAE1-EF10-1FEAFE69B73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A020916-43C9-C69F-80E8-EE249926F66A}"/>
              </a:ext>
            </a:extLst>
          </p:cNvPr>
          <p:cNvSpPr>
            <a:spLocks noGrp="1"/>
          </p:cNvSpPr>
          <p:nvPr>
            <p:ph type="dt" sz="half" idx="10"/>
          </p:nvPr>
        </p:nvSpPr>
        <p:spPr/>
        <p:txBody>
          <a:bodyPr/>
          <a:lstStyle/>
          <a:p>
            <a:fld id="{A73DA6FB-BE09-44D8-939A-53432B6C4EFF}" type="datetimeFigureOut">
              <a:rPr lang="en-US" smtClean="0"/>
              <a:t>5/7/2023</a:t>
            </a:fld>
            <a:endParaRPr lang="en-US"/>
          </a:p>
        </p:txBody>
      </p:sp>
      <p:sp>
        <p:nvSpPr>
          <p:cNvPr id="5" name="Footer Placeholder 4">
            <a:extLst>
              <a:ext uri="{FF2B5EF4-FFF2-40B4-BE49-F238E27FC236}">
                <a16:creationId xmlns:a16="http://schemas.microsoft.com/office/drawing/2014/main" id="{2C4DDAF0-E34F-136D-5405-5F15FDF0ADA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901E97-FED3-9E9B-7C58-DB95CFAFA094}"/>
              </a:ext>
            </a:extLst>
          </p:cNvPr>
          <p:cNvSpPr>
            <a:spLocks noGrp="1"/>
          </p:cNvSpPr>
          <p:nvPr>
            <p:ph type="sldNum" sz="quarter" idx="12"/>
          </p:nvPr>
        </p:nvSpPr>
        <p:spPr/>
        <p:txBody>
          <a:bodyPr/>
          <a:lstStyle/>
          <a:p>
            <a:fld id="{9CC793E0-3653-475E-895D-526988F54F9D}" type="slidenum">
              <a:rPr lang="en-US" smtClean="0"/>
              <a:t>‹#›</a:t>
            </a:fld>
            <a:endParaRPr lang="en-US"/>
          </a:p>
        </p:txBody>
      </p:sp>
    </p:spTree>
    <p:extLst>
      <p:ext uri="{BB962C8B-B14F-4D97-AF65-F5344CB8AC3E}">
        <p14:creationId xmlns:p14="http://schemas.microsoft.com/office/powerpoint/2010/main" val="27204366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8916F8-2EE6-9479-BEAF-6D1AFA4E539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FCCE7A6-099F-5884-3C53-3481DA3144D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02B4E2-E48F-1AEF-E690-EFA8AFAF0894}"/>
              </a:ext>
            </a:extLst>
          </p:cNvPr>
          <p:cNvSpPr>
            <a:spLocks noGrp="1"/>
          </p:cNvSpPr>
          <p:nvPr>
            <p:ph type="dt" sz="half" idx="10"/>
          </p:nvPr>
        </p:nvSpPr>
        <p:spPr/>
        <p:txBody>
          <a:bodyPr/>
          <a:lstStyle/>
          <a:p>
            <a:fld id="{A73DA6FB-BE09-44D8-939A-53432B6C4EFF}" type="datetimeFigureOut">
              <a:rPr lang="en-US" smtClean="0"/>
              <a:t>5/7/2023</a:t>
            </a:fld>
            <a:endParaRPr lang="en-US"/>
          </a:p>
        </p:txBody>
      </p:sp>
      <p:sp>
        <p:nvSpPr>
          <p:cNvPr id="5" name="Footer Placeholder 4">
            <a:extLst>
              <a:ext uri="{FF2B5EF4-FFF2-40B4-BE49-F238E27FC236}">
                <a16:creationId xmlns:a16="http://schemas.microsoft.com/office/drawing/2014/main" id="{1463FAD0-C3FB-6643-F55B-B534DDF1487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BC181C1-C312-6884-868F-2526DA3A0AF9}"/>
              </a:ext>
            </a:extLst>
          </p:cNvPr>
          <p:cNvSpPr>
            <a:spLocks noGrp="1"/>
          </p:cNvSpPr>
          <p:nvPr>
            <p:ph type="sldNum" sz="quarter" idx="12"/>
          </p:nvPr>
        </p:nvSpPr>
        <p:spPr/>
        <p:txBody>
          <a:bodyPr/>
          <a:lstStyle/>
          <a:p>
            <a:fld id="{9CC793E0-3653-475E-895D-526988F54F9D}" type="slidenum">
              <a:rPr lang="en-US" smtClean="0"/>
              <a:t>‹#›</a:t>
            </a:fld>
            <a:endParaRPr lang="en-US"/>
          </a:p>
        </p:txBody>
      </p:sp>
    </p:spTree>
    <p:extLst>
      <p:ext uri="{BB962C8B-B14F-4D97-AF65-F5344CB8AC3E}">
        <p14:creationId xmlns:p14="http://schemas.microsoft.com/office/powerpoint/2010/main" val="15886561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77606ED-3C99-58A3-1CDE-AA614FD87C1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31D54D7-CF06-C909-16EB-D66EEF7DA3C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A486A38-6092-0F04-59B9-FE025AA4019A}"/>
              </a:ext>
            </a:extLst>
          </p:cNvPr>
          <p:cNvSpPr>
            <a:spLocks noGrp="1"/>
          </p:cNvSpPr>
          <p:nvPr>
            <p:ph type="dt" sz="half" idx="10"/>
          </p:nvPr>
        </p:nvSpPr>
        <p:spPr/>
        <p:txBody>
          <a:bodyPr/>
          <a:lstStyle/>
          <a:p>
            <a:fld id="{A73DA6FB-BE09-44D8-939A-53432B6C4EFF}" type="datetimeFigureOut">
              <a:rPr lang="en-US" smtClean="0"/>
              <a:t>5/7/2023</a:t>
            </a:fld>
            <a:endParaRPr lang="en-US"/>
          </a:p>
        </p:txBody>
      </p:sp>
      <p:sp>
        <p:nvSpPr>
          <p:cNvPr id="5" name="Footer Placeholder 4">
            <a:extLst>
              <a:ext uri="{FF2B5EF4-FFF2-40B4-BE49-F238E27FC236}">
                <a16:creationId xmlns:a16="http://schemas.microsoft.com/office/drawing/2014/main" id="{61CCECB9-3E00-0B6E-6122-A5962E112A9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02EB4F4-FEDC-2127-454A-4CFDFA5A1EED}"/>
              </a:ext>
            </a:extLst>
          </p:cNvPr>
          <p:cNvSpPr>
            <a:spLocks noGrp="1"/>
          </p:cNvSpPr>
          <p:nvPr>
            <p:ph type="sldNum" sz="quarter" idx="12"/>
          </p:nvPr>
        </p:nvSpPr>
        <p:spPr/>
        <p:txBody>
          <a:bodyPr/>
          <a:lstStyle/>
          <a:p>
            <a:fld id="{9CC793E0-3653-475E-895D-526988F54F9D}" type="slidenum">
              <a:rPr lang="en-US" smtClean="0"/>
              <a:t>‹#›</a:t>
            </a:fld>
            <a:endParaRPr lang="en-US"/>
          </a:p>
        </p:txBody>
      </p:sp>
    </p:spTree>
    <p:extLst>
      <p:ext uri="{BB962C8B-B14F-4D97-AF65-F5344CB8AC3E}">
        <p14:creationId xmlns:p14="http://schemas.microsoft.com/office/powerpoint/2010/main" val="42666993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5CB47C-DF37-55B1-1590-3E1C4C00B3A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B1ED1B5-D3D8-5165-D978-A602079BB49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33F0A4-CE4B-3AFE-6627-EA9865453FE9}"/>
              </a:ext>
            </a:extLst>
          </p:cNvPr>
          <p:cNvSpPr>
            <a:spLocks noGrp="1"/>
          </p:cNvSpPr>
          <p:nvPr>
            <p:ph type="dt" sz="half" idx="10"/>
          </p:nvPr>
        </p:nvSpPr>
        <p:spPr/>
        <p:txBody>
          <a:bodyPr/>
          <a:lstStyle/>
          <a:p>
            <a:fld id="{A73DA6FB-BE09-44D8-939A-53432B6C4EFF}" type="datetimeFigureOut">
              <a:rPr lang="en-US" smtClean="0"/>
              <a:t>5/7/2023</a:t>
            </a:fld>
            <a:endParaRPr lang="en-US"/>
          </a:p>
        </p:txBody>
      </p:sp>
      <p:sp>
        <p:nvSpPr>
          <p:cNvPr id="5" name="Footer Placeholder 4">
            <a:extLst>
              <a:ext uri="{FF2B5EF4-FFF2-40B4-BE49-F238E27FC236}">
                <a16:creationId xmlns:a16="http://schemas.microsoft.com/office/drawing/2014/main" id="{99DEEF01-3C3E-D774-E0F6-559445C07A1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0069C31-BD0A-E864-C53B-B2C919C68DE3}"/>
              </a:ext>
            </a:extLst>
          </p:cNvPr>
          <p:cNvSpPr>
            <a:spLocks noGrp="1"/>
          </p:cNvSpPr>
          <p:nvPr>
            <p:ph type="sldNum" sz="quarter" idx="12"/>
          </p:nvPr>
        </p:nvSpPr>
        <p:spPr/>
        <p:txBody>
          <a:bodyPr/>
          <a:lstStyle/>
          <a:p>
            <a:fld id="{9CC793E0-3653-475E-895D-526988F54F9D}" type="slidenum">
              <a:rPr lang="en-US" smtClean="0"/>
              <a:t>‹#›</a:t>
            </a:fld>
            <a:endParaRPr lang="en-US"/>
          </a:p>
        </p:txBody>
      </p:sp>
    </p:spTree>
    <p:extLst>
      <p:ext uri="{BB962C8B-B14F-4D97-AF65-F5344CB8AC3E}">
        <p14:creationId xmlns:p14="http://schemas.microsoft.com/office/powerpoint/2010/main" val="34838810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E19F1F-CEE5-14C4-717C-3963319E3FE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CF8EFA2-8CD3-25D1-BC59-F786D1CC1BD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07137DC-511D-6C81-5432-989D7C3F1E7A}"/>
              </a:ext>
            </a:extLst>
          </p:cNvPr>
          <p:cNvSpPr>
            <a:spLocks noGrp="1"/>
          </p:cNvSpPr>
          <p:nvPr>
            <p:ph type="dt" sz="half" idx="10"/>
          </p:nvPr>
        </p:nvSpPr>
        <p:spPr/>
        <p:txBody>
          <a:bodyPr/>
          <a:lstStyle/>
          <a:p>
            <a:fld id="{A73DA6FB-BE09-44D8-939A-53432B6C4EFF}" type="datetimeFigureOut">
              <a:rPr lang="en-US" smtClean="0"/>
              <a:t>5/7/2023</a:t>
            </a:fld>
            <a:endParaRPr lang="en-US"/>
          </a:p>
        </p:txBody>
      </p:sp>
      <p:sp>
        <p:nvSpPr>
          <p:cNvPr id="5" name="Footer Placeholder 4">
            <a:extLst>
              <a:ext uri="{FF2B5EF4-FFF2-40B4-BE49-F238E27FC236}">
                <a16:creationId xmlns:a16="http://schemas.microsoft.com/office/drawing/2014/main" id="{EA856FCC-D088-5139-D76E-2D6738255B4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98E808C-3607-729B-5004-FB9ABD2121A3}"/>
              </a:ext>
            </a:extLst>
          </p:cNvPr>
          <p:cNvSpPr>
            <a:spLocks noGrp="1"/>
          </p:cNvSpPr>
          <p:nvPr>
            <p:ph type="sldNum" sz="quarter" idx="12"/>
          </p:nvPr>
        </p:nvSpPr>
        <p:spPr/>
        <p:txBody>
          <a:bodyPr/>
          <a:lstStyle/>
          <a:p>
            <a:fld id="{9CC793E0-3653-475E-895D-526988F54F9D}" type="slidenum">
              <a:rPr lang="en-US" smtClean="0"/>
              <a:t>‹#›</a:t>
            </a:fld>
            <a:endParaRPr lang="en-US"/>
          </a:p>
        </p:txBody>
      </p:sp>
    </p:spTree>
    <p:extLst>
      <p:ext uri="{BB962C8B-B14F-4D97-AF65-F5344CB8AC3E}">
        <p14:creationId xmlns:p14="http://schemas.microsoft.com/office/powerpoint/2010/main" val="12049294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48B36D-3CF2-1EC0-4081-5748D8D5639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EFDFA82-C10A-D2EA-4C61-16B55A7867A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5EB8547-BA7A-ED08-7F28-C932787F473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FF14468-EBB9-17FC-7E04-2F6EDEF2914B}"/>
              </a:ext>
            </a:extLst>
          </p:cNvPr>
          <p:cNvSpPr>
            <a:spLocks noGrp="1"/>
          </p:cNvSpPr>
          <p:nvPr>
            <p:ph type="dt" sz="half" idx="10"/>
          </p:nvPr>
        </p:nvSpPr>
        <p:spPr/>
        <p:txBody>
          <a:bodyPr/>
          <a:lstStyle/>
          <a:p>
            <a:fld id="{A73DA6FB-BE09-44D8-939A-53432B6C4EFF}" type="datetimeFigureOut">
              <a:rPr lang="en-US" smtClean="0"/>
              <a:t>5/7/2023</a:t>
            </a:fld>
            <a:endParaRPr lang="en-US"/>
          </a:p>
        </p:txBody>
      </p:sp>
      <p:sp>
        <p:nvSpPr>
          <p:cNvPr id="6" name="Footer Placeholder 5">
            <a:extLst>
              <a:ext uri="{FF2B5EF4-FFF2-40B4-BE49-F238E27FC236}">
                <a16:creationId xmlns:a16="http://schemas.microsoft.com/office/drawing/2014/main" id="{52B7D20B-339E-2584-39E4-2134BBB2B17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3E3FA2F-9DB7-1645-C6EC-12D63695F8DD}"/>
              </a:ext>
            </a:extLst>
          </p:cNvPr>
          <p:cNvSpPr>
            <a:spLocks noGrp="1"/>
          </p:cNvSpPr>
          <p:nvPr>
            <p:ph type="sldNum" sz="quarter" idx="12"/>
          </p:nvPr>
        </p:nvSpPr>
        <p:spPr/>
        <p:txBody>
          <a:bodyPr/>
          <a:lstStyle/>
          <a:p>
            <a:fld id="{9CC793E0-3653-475E-895D-526988F54F9D}" type="slidenum">
              <a:rPr lang="en-US" smtClean="0"/>
              <a:t>‹#›</a:t>
            </a:fld>
            <a:endParaRPr lang="en-US"/>
          </a:p>
        </p:txBody>
      </p:sp>
    </p:spTree>
    <p:extLst>
      <p:ext uri="{BB962C8B-B14F-4D97-AF65-F5344CB8AC3E}">
        <p14:creationId xmlns:p14="http://schemas.microsoft.com/office/powerpoint/2010/main" val="8960214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331D08-4C06-6BE6-96D8-6855F4F74C5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32A33BE-0CFE-8D61-0F96-22E8F989545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DF7367B-D3F5-B5CB-9127-43CFEC40FB1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4BBD993-118A-14AE-3D7A-0CA6BA1B1E3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E410035-1F95-3299-333F-E1EB82BD46B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7EF959F-E58F-8B28-6E7C-0E07B224B5FA}"/>
              </a:ext>
            </a:extLst>
          </p:cNvPr>
          <p:cNvSpPr>
            <a:spLocks noGrp="1"/>
          </p:cNvSpPr>
          <p:nvPr>
            <p:ph type="dt" sz="half" idx="10"/>
          </p:nvPr>
        </p:nvSpPr>
        <p:spPr/>
        <p:txBody>
          <a:bodyPr/>
          <a:lstStyle/>
          <a:p>
            <a:fld id="{A73DA6FB-BE09-44D8-939A-53432B6C4EFF}" type="datetimeFigureOut">
              <a:rPr lang="en-US" smtClean="0"/>
              <a:t>5/7/2023</a:t>
            </a:fld>
            <a:endParaRPr lang="en-US"/>
          </a:p>
        </p:txBody>
      </p:sp>
      <p:sp>
        <p:nvSpPr>
          <p:cNvPr id="8" name="Footer Placeholder 7">
            <a:extLst>
              <a:ext uri="{FF2B5EF4-FFF2-40B4-BE49-F238E27FC236}">
                <a16:creationId xmlns:a16="http://schemas.microsoft.com/office/drawing/2014/main" id="{B5C36852-621E-536F-14AB-82FA325A954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6AAC36C-457C-38F1-49F6-F8BEB5F1CE37}"/>
              </a:ext>
            </a:extLst>
          </p:cNvPr>
          <p:cNvSpPr>
            <a:spLocks noGrp="1"/>
          </p:cNvSpPr>
          <p:nvPr>
            <p:ph type="sldNum" sz="quarter" idx="12"/>
          </p:nvPr>
        </p:nvSpPr>
        <p:spPr/>
        <p:txBody>
          <a:bodyPr/>
          <a:lstStyle/>
          <a:p>
            <a:fld id="{9CC793E0-3653-475E-895D-526988F54F9D}" type="slidenum">
              <a:rPr lang="en-US" smtClean="0"/>
              <a:t>‹#›</a:t>
            </a:fld>
            <a:endParaRPr lang="en-US"/>
          </a:p>
        </p:txBody>
      </p:sp>
    </p:spTree>
    <p:extLst>
      <p:ext uri="{BB962C8B-B14F-4D97-AF65-F5344CB8AC3E}">
        <p14:creationId xmlns:p14="http://schemas.microsoft.com/office/powerpoint/2010/main" val="23245130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CF90AF-12A7-8B22-8436-6ECFD1AF179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7EFDEB4-70A2-A0E9-8043-767FE7A41DB3}"/>
              </a:ext>
            </a:extLst>
          </p:cNvPr>
          <p:cNvSpPr>
            <a:spLocks noGrp="1"/>
          </p:cNvSpPr>
          <p:nvPr>
            <p:ph type="dt" sz="half" idx="10"/>
          </p:nvPr>
        </p:nvSpPr>
        <p:spPr/>
        <p:txBody>
          <a:bodyPr/>
          <a:lstStyle/>
          <a:p>
            <a:fld id="{A73DA6FB-BE09-44D8-939A-53432B6C4EFF}" type="datetimeFigureOut">
              <a:rPr lang="en-US" smtClean="0"/>
              <a:t>5/7/2023</a:t>
            </a:fld>
            <a:endParaRPr lang="en-US"/>
          </a:p>
        </p:txBody>
      </p:sp>
      <p:sp>
        <p:nvSpPr>
          <p:cNvPr id="4" name="Footer Placeholder 3">
            <a:extLst>
              <a:ext uri="{FF2B5EF4-FFF2-40B4-BE49-F238E27FC236}">
                <a16:creationId xmlns:a16="http://schemas.microsoft.com/office/drawing/2014/main" id="{32E8E494-D176-75EB-254C-BAE4B51D4D9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00E4E9C-B3CD-70A2-6B4E-9C19F2939C83}"/>
              </a:ext>
            </a:extLst>
          </p:cNvPr>
          <p:cNvSpPr>
            <a:spLocks noGrp="1"/>
          </p:cNvSpPr>
          <p:nvPr>
            <p:ph type="sldNum" sz="quarter" idx="12"/>
          </p:nvPr>
        </p:nvSpPr>
        <p:spPr/>
        <p:txBody>
          <a:bodyPr/>
          <a:lstStyle/>
          <a:p>
            <a:fld id="{9CC793E0-3653-475E-895D-526988F54F9D}" type="slidenum">
              <a:rPr lang="en-US" smtClean="0"/>
              <a:t>‹#›</a:t>
            </a:fld>
            <a:endParaRPr lang="en-US"/>
          </a:p>
        </p:txBody>
      </p:sp>
    </p:spTree>
    <p:extLst>
      <p:ext uri="{BB962C8B-B14F-4D97-AF65-F5344CB8AC3E}">
        <p14:creationId xmlns:p14="http://schemas.microsoft.com/office/powerpoint/2010/main" val="42752247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D3CCE4-63EC-37D7-B02D-7AFA27373795}"/>
              </a:ext>
            </a:extLst>
          </p:cNvPr>
          <p:cNvSpPr>
            <a:spLocks noGrp="1"/>
          </p:cNvSpPr>
          <p:nvPr>
            <p:ph type="dt" sz="half" idx="10"/>
          </p:nvPr>
        </p:nvSpPr>
        <p:spPr/>
        <p:txBody>
          <a:bodyPr/>
          <a:lstStyle/>
          <a:p>
            <a:fld id="{A73DA6FB-BE09-44D8-939A-53432B6C4EFF}" type="datetimeFigureOut">
              <a:rPr lang="en-US" smtClean="0"/>
              <a:t>5/7/2023</a:t>
            </a:fld>
            <a:endParaRPr lang="en-US"/>
          </a:p>
        </p:txBody>
      </p:sp>
      <p:sp>
        <p:nvSpPr>
          <p:cNvPr id="3" name="Footer Placeholder 2">
            <a:extLst>
              <a:ext uri="{FF2B5EF4-FFF2-40B4-BE49-F238E27FC236}">
                <a16:creationId xmlns:a16="http://schemas.microsoft.com/office/drawing/2014/main" id="{451C07C4-1256-1DD8-2B2D-DF8FF0FDD15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00275B2-B2B9-3EBF-E854-5DF1ACAD8341}"/>
              </a:ext>
            </a:extLst>
          </p:cNvPr>
          <p:cNvSpPr>
            <a:spLocks noGrp="1"/>
          </p:cNvSpPr>
          <p:nvPr>
            <p:ph type="sldNum" sz="quarter" idx="12"/>
          </p:nvPr>
        </p:nvSpPr>
        <p:spPr/>
        <p:txBody>
          <a:bodyPr/>
          <a:lstStyle/>
          <a:p>
            <a:fld id="{9CC793E0-3653-475E-895D-526988F54F9D}" type="slidenum">
              <a:rPr lang="en-US" smtClean="0"/>
              <a:t>‹#›</a:t>
            </a:fld>
            <a:endParaRPr lang="en-US"/>
          </a:p>
        </p:txBody>
      </p:sp>
    </p:spTree>
    <p:extLst>
      <p:ext uri="{BB962C8B-B14F-4D97-AF65-F5344CB8AC3E}">
        <p14:creationId xmlns:p14="http://schemas.microsoft.com/office/powerpoint/2010/main" val="31881894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B0CCBC-5730-D0F4-4D13-D193DF9D99D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CFEA411-2820-4145-7F79-5139DA17FFF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3BCEBA4-E63C-6002-CB84-B5616317A4B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B031352-3D23-AB7F-5D7E-F93C2A41877C}"/>
              </a:ext>
            </a:extLst>
          </p:cNvPr>
          <p:cNvSpPr>
            <a:spLocks noGrp="1"/>
          </p:cNvSpPr>
          <p:nvPr>
            <p:ph type="dt" sz="half" idx="10"/>
          </p:nvPr>
        </p:nvSpPr>
        <p:spPr/>
        <p:txBody>
          <a:bodyPr/>
          <a:lstStyle/>
          <a:p>
            <a:fld id="{A73DA6FB-BE09-44D8-939A-53432B6C4EFF}" type="datetimeFigureOut">
              <a:rPr lang="en-US" smtClean="0"/>
              <a:t>5/7/2023</a:t>
            </a:fld>
            <a:endParaRPr lang="en-US"/>
          </a:p>
        </p:txBody>
      </p:sp>
      <p:sp>
        <p:nvSpPr>
          <p:cNvPr id="6" name="Footer Placeholder 5">
            <a:extLst>
              <a:ext uri="{FF2B5EF4-FFF2-40B4-BE49-F238E27FC236}">
                <a16:creationId xmlns:a16="http://schemas.microsoft.com/office/drawing/2014/main" id="{9092250F-B36F-30DD-85A5-51D2A3DFCB9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C8E94CF-2480-8017-2DF3-56563260C183}"/>
              </a:ext>
            </a:extLst>
          </p:cNvPr>
          <p:cNvSpPr>
            <a:spLocks noGrp="1"/>
          </p:cNvSpPr>
          <p:nvPr>
            <p:ph type="sldNum" sz="quarter" idx="12"/>
          </p:nvPr>
        </p:nvSpPr>
        <p:spPr/>
        <p:txBody>
          <a:bodyPr/>
          <a:lstStyle/>
          <a:p>
            <a:fld id="{9CC793E0-3653-475E-895D-526988F54F9D}" type="slidenum">
              <a:rPr lang="en-US" smtClean="0"/>
              <a:t>‹#›</a:t>
            </a:fld>
            <a:endParaRPr lang="en-US"/>
          </a:p>
        </p:txBody>
      </p:sp>
    </p:spTree>
    <p:extLst>
      <p:ext uri="{BB962C8B-B14F-4D97-AF65-F5344CB8AC3E}">
        <p14:creationId xmlns:p14="http://schemas.microsoft.com/office/powerpoint/2010/main" val="32864184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1EFE7-82D7-3924-6B0E-EE92D0DEB1E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498FAF2-3337-A7B0-0D7D-5429D3EA57D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F87E31E-3F0E-2E5E-98DA-3647464F863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D933243-8242-6AA6-D52C-2CE0ED8D7FD2}"/>
              </a:ext>
            </a:extLst>
          </p:cNvPr>
          <p:cNvSpPr>
            <a:spLocks noGrp="1"/>
          </p:cNvSpPr>
          <p:nvPr>
            <p:ph type="dt" sz="half" idx="10"/>
          </p:nvPr>
        </p:nvSpPr>
        <p:spPr/>
        <p:txBody>
          <a:bodyPr/>
          <a:lstStyle/>
          <a:p>
            <a:fld id="{A73DA6FB-BE09-44D8-939A-53432B6C4EFF}" type="datetimeFigureOut">
              <a:rPr lang="en-US" smtClean="0"/>
              <a:t>5/7/2023</a:t>
            </a:fld>
            <a:endParaRPr lang="en-US"/>
          </a:p>
        </p:txBody>
      </p:sp>
      <p:sp>
        <p:nvSpPr>
          <p:cNvPr id="6" name="Footer Placeholder 5">
            <a:extLst>
              <a:ext uri="{FF2B5EF4-FFF2-40B4-BE49-F238E27FC236}">
                <a16:creationId xmlns:a16="http://schemas.microsoft.com/office/drawing/2014/main" id="{5F12687A-A81C-01DA-6D48-91EA67B18E5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DEDBFD1-1158-970A-C425-63E9FCC9D5E6}"/>
              </a:ext>
            </a:extLst>
          </p:cNvPr>
          <p:cNvSpPr>
            <a:spLocks noGrp="1"/>
          </p:cNvSpPr>
          <p:nvPr>
            <p:ph type="sldNum" sz="quarter" idx="12"/>
          </p:nvPr>
        </p:nvSpPr>
        <p:spPr/>
        <p:txBody>
          <a:bodyPr/>
          <a:lstStyle/>
          <a:p>
            <a:fld id="{9CC793E0-3653-475E-895D-526988F54F9D}" type="slidenum">
              <a:rPr lang="en-US" smtClean="0"/>
              <a:t>‹#›</a:t>
            </a:fld>
            <a:endParaRPr lang="en-US"/>
          </a:p>
        </p:txBody>
      </p:sp>
    </p:spTree>
    <p:extLst>
      <p:ext uri="{BB962C8B-B14F-4D97-AF65-F5344CB8AC3E}">
        <p14:creationId xmlns:p14="http://schemas.microsoft.com/office/powerpoint/2010/main" val="28855596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AD2D6D1-FBCC-FE5D-49AD-1F4B86C1C32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938C932-ABA2-3909-DC9A-F839F5B068E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53E4F97-0224-2585-906D-9C577A0C680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73DA6FB-BE09-44D8-939A-53432B6C4EFF}" type="datetimeFigureOut">
              <a:rPr lang="en-US" smtClean="0"/>
              <a:t>5/7/2023</a:t>
            </a:fld>
            <a:endParaRPr lang="en-US"/>
          </a:p>
        </p:txBody>
      </p:sp>
      <p:sp>
        <p:nvSpPr>
          <p:cNvPr id="5" name="Footer Placeholder 4">
            <a:extLst>
              <a:ext uri="{FF2B5EF4-FFF2-40B4-BE49-F238E27FC236}">
                <a16:creationId xmlns:a16="http://schemas.microsoft.com/office/drawing/2014/main" id="{4CFB608A-9F31-5264-B6E9-1EADF55C657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D803B8F-DE1C-2EE6-98C3-1F9D0072F58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CC793E0-3653-475E-895D-526988F54F9D}" type="slidenum">
              <a:rPr lang="en-US" smtClean="0"/>
              <a:t>‹#›</a:t>
            </a:fld>
            <a:endParaRPr lang="en-US"/>
          </a:p>
        </p:txBody>
      </p:sp>
    </p:spTree>
    <p:extLst>
      <p:ext uri="{BB962C8B-B14F-4D97-AF65-F5344CB8AC3E}">
        <p14:creationId xmlns:p14="http://schemas.microsoft.com/office/powerpoint/2010/main" val="171517457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png"/><Relationship Id="rId5" Type="http://schemas.openxmlformats.org/officeDocument/2006/relationships/image" Target="../media/image1.jpe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0.mp4"/><Relationship Id="rId1" Type="http://schemas.microsoft.com/office/2007/relationships/media" Target="../media/media10.mp4"/><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microsoft.com/office/2007/relationships/media" Target="../media/media11.m4a"/><Relationship Id="rId7" Type="http://schemas.openxmlformats.org/officeDocument/2006/relationships/image" Target="../media/image2.png"/><Relationship Id="rId2" Type="http://schemas.openxmlformats.org/officeDocument/2006/relationships/audio" Target="NULL" TargetMode="External"/><Relationship Id="rId1" Type="http://schemas.openxmlformats.org/officeDocument/2006/relationships/tags" Target="../tags/tag1.xml"/><Relationship Id="rId6" Type="http://schemas.openxmlformats.org/officeDocument/2006/relationships/image" Target="../media/image7.jpeg"/><Relationship Id="rId5" Type="http://schemas.openxmlformats.org/officeDocument/2006/relationships/notesSlide" Target="../notesSlides/notesSlide10.xml"/><Relationship Id="rId4"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microsoft.com/office/2007/relationships/media" Target="../media/media12.m4a"/><Relationship Id="rId1" Type="http://schemas.openxmlformats.org/officeDocument/2006/relationships/audio" Target="NULL" TargetMode="External"/><Relationship Id="rId6" Type="http://schemas.openxmlformats.org/officeDocument/2006/relationships/image" Target="../media/image2.png"/><Relationship Id="rId5" Type="http://schemas.openxmlformats.org/officeDocument/2006/relationships/image" Target="../media/image5.jpeg"/><Relationship Id="rId4" Type="http://schemas.openxmlformats.org/officeDocument/2006/relationships/notesSlide" Target="../notesSlides/notesSlide1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2.png"/><Relationship Id="rId5" Type="http://schemas.openxmlformats.org/officeDocument/2006/relationships/image" Target="../media/image1.jpe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2.png"/><Relationship Id="rId5" Type="http://schemas.openxmlformats.org/officeDocument/2006/relationships/image" Target="../media/image1.jpe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2.png"/><Relationship Id="rId5" Type="http://schemas.openxmlformats.org/officeDocument/2006/relationships/image" Target="../media/image1.jpe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2.png"/><Relationship Id="rId5" Type="http://schemas.openxmlformats.org/officeDocument/2006/relationships/image" Target="../media/image1.jpe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2.png"/><Relationship Id="rId5" Type="http://schemas.openxmlformats.org/officeDocument/2006/relationships/image" Target="../media/image3.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2.png"/><Relationship Id="rId5" Type="http://schemas.openxmlformats.org/officeDocument/2006/relationships/image" Target="../media/image4.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2.png"/><Relationship Id="rId5" Type="http://schemas.openxmlformats.org/officeDocument/2006/relationships/image" Target="../media/image5.jpe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2.png"/><Relationship Id="rId5" Type="http://schemas.openxmlformats.org/officeDocument/2006/relationships/image" Target="../media/image5.jpe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5A59F003-E00A-43F9-91DC-CC54E3B874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descr="Stock exchange numbers">
            <a:extLst>
              <a:ext uri="{FF2B5EF4-FFF2-40B4-BE49-F238E27FC236}">
                <a16:creationId xmlns:a16="http://schemas.microsoft.com/office/drawing/2014/main" id="{1E684C4D-504A-9C47-D4C4-EB94123A87D9}"/>
              </a:ext>
            </a:extLst>
          </p:cNvPr>
          <p:cNvPicPr>
            <a:picLocks noChangeAspect="1"/>
          </p:cNvPicPr>
          <p:nvPr/>
        </p:nvPicPr>
        <p:blipFill rotWithShape="1">
          <a:blip r:embed="rId5"/>
          <a:srcRect t="15730"/>
          <a:stretch/>
        </p:blipFill>
        <p:spPr>
          <a:xfrm>
            <a:off x="20" y="10"/>
            <a:ext cx="12191981" cy="6857990"/>
          </a:xfrm>
          <a:prstGeom prst="rect">
            <a:avLst/>
          </a:prstGeom>
        </p:spPr>
      </p:pic>
      <p:sp>
        <p:nvSpPr>
          <p:cNvPr id="26" name="Rectangle 25">
            <a:extLst>
              <a:ext uri="{FF2B5EF4-FFF2-40B4-BE49-F238E27FC236}">
                <a16:creationId xmlns:a16="http://schemas.microsoft.com/office/drawing/2014/main" id="{D74A4382-E3AD-430A-9A1F-DFA3E0E77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799868" y="-1534136"/>
            <a:ext cx="4592270" cy="12192001"/>
          </a:xfrm>
          <a:prstGeom prst="rect">
            <a:avLst/>
          </a:prstGeom>
          <a:gradFill>
            <a:gsLst>
              <a:gs pos="35000">
                <a:schemeClr val="bg1">
                  <a:alpha val="46000"/>
                </a:schemeClr>
              </a:gs>
              <a:gs pos="21000">
                <a:schemeClr val="bg1">
                  <a:alpha val="30000"/>
                </a:schemeClr>
              </a:gs>
              <a:gs pos="0">
                <a:schemeClr val="bg1">
                  <a:alpha val="0"/>
                </a:schemeClr>
              </a:gs>
              <a:gs pos="100000">
                <a:schemeClr val="bg1">
                  <a:alpha val="9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2">
            <a:extLst>
              <a:ext uri="{FF2B5EF4-FFF2-40B4-BE49-F238E27FC236}">
                <a16:creationId xmlns:a16="http://schemas.microsoft.com/office/drawing/2014/main" id="{7AF8DCD2-76ED-779C-14EA-1878EF0A04BB}"/>
              </a:ext>
            </a:extLst>
          </p:cNvPr>
          <p:cNvSpPr>
            <a:spLocks noGrp="1" noChangeArrowheads="1"/>
          </p:cNvSpPr>
          <p:nvPr>
            <p:ph type="title"/>
          </p:nvPr>
        </p:nvSpPr>
        <p:spPr bwMode="auto">
          <a:xfrm>
            <a:off x="404553" y="3091928"/>
            <a:ext cx="9078562" cy="23876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b" anchorCtr="0" compatLnSpc="1">
            <a:prstTxWarp prst="textNoShape">
              <a:avLst/>
            </a:prstTxWarp>
            <a:normAutofit/>
          </a:bodyPr>
          <a:lstStyle/>
          <a:p>
            <a:pPr marL="0" marR="0" lvl="0" indent="0" fontAlgn="base">
              <a:spcAft>
                <a:spcPct val="0"/>
              </a:spcAft>
              <a:buClrTx/>
              <a:buSzTx/>
              <a:tabLst/>
            </a:pPr>
            <a:r>
              <a:rPr kumimoji="0" lang="en-US" altLang="en-US" sz="6600" b="0" i="0" u="none" strike="noStrike" cap="none" normalizeH="0" baseline="0" dirty="0">
                <a:ln>
                  <a:noFill/>
                </a:ln>
                <a:effectLst/>
              </a:rPr>
              <a:t>Real-Time Big Data Streaming with Kafka</a:t>
            </a:r>
          </a:p>
        </p:txBody>
      </p:sp>
      <p:sp>
        <p:nvSpPr>
          <p:cNvPr id="28" name="Rectangle: Rounded Corners 27">
            <a:extLst>
              <a:ext uri="{FF2B5EF4-FFF2-40B4-BE49-F238E27FC236}">
                <a16:creationId xmlns:a16="http://schemas.microsoft.com/office/drawing/2014/main" id="{79F40191-0F44-4FD1-82CC-ACB507C14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575039"/>
            <a:ext cx="9785897"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Audio 26">
            <a:hlinkClick r:id="" action="ppaction://media"/>
            <a:extLst>
              <a:ext uri="{FF2B5EF4-FFF2-40B4-BE49-F238E27FC236}">
                <a16:creationId xmlns:a16="http://schemas.microsoft.com/office/drawing/2014/main" id="{5CCC0F0D-F927-E9C2-8C4A-BEE38977A183}"/>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9642971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advTm="5162"/>
    </mc:Choice>
    <mc:Fallback>
      <p:transition spd="slow" advTm="516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7"/>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Screen Recording 12">
            <a:hlinkClick r:id="" action="ppaction://media"/>
            <a:extLst>
              <a:ext uri="{FF2B5EF4-FFF2-40B4-BE49-F238E27FC236}">
                <a16:creationId xmlns:a16="http://schemas.microsoft.com/office/drawing/2014/main" id="{A10DDC0C-1B19-E21C-8224-0C3805154E23}"/>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243138" y="1825625"/>
            <a:ext cx="7704137" cy="4351338"/>
          </a:xfrm>
        </p:spPr>
      </p:pic>
    </p:spTree>
    <p:extLst>
      <p:ext uri="{BB962C8B-B14F-4D97-AF65-F5344CB8AC3E}">
        <p14:creationId xmlns:p14="http://schemas.microsoft.com/office/powerpoint/2010/main" val="1087940278"/>
      </p:ext>
    </p:extLst>
  </p:cSld>
  <p:clrMapOvr>
    <a:masterClrMapping/>
  </p:clrMapOvr>
  <mc:AlternateContent xmlns:mc="http://schemas.openxmlformats.org/markup-compatibility/2006" xmlns:p14="http://schemas.microsoft.com/office/powerpoint/2010/main">
    <mc:Choice Requires="p14">
      <p:transition spd="slow" p14:dur="2000" advTm="21873"/>
    </mc:Choice>
    <mc:Fallback xmlns="">
      <p:transition spd="slow" advTm="2187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6247"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3"/>
                </p:tgtEl>
              </p:cMediaNode>
            </p:video>
            <p:seq concurrent="1" nextAc="seek">
              <p:cTn id="8" restart="whenNotActive" fill="hold" evtFilter="cancelBubble" nodeType="interactiveSeq">
                <p:stCondLst>
                  <p:cond evt="onClick" delay="0">
                    <p:tgtEl>
                      <p:spTgt spid="1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3"/>
                                        </p:tgtEl>
                                      </p:cBhvr>
                                    </p:cmd>
                                  </p:childTnLst>
                                </p:cTn>
                              </p:par>
                            </p:childTnLst>
                          </p:cTn>
                        </p:par>
                      </p:childTnLst>
                    </p:cTn>
                  </p:par>
                </p:childTnLst>
              </p:cTn>
              <p:nextCondLst>
                <p:cond evt="onClick" delay="0">
                  <p:tgtEl>
                    <p:spTgt spid="13"/>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4EB32EB-FA23-A82D-A849-1548EB65F05F}"/>
              </a:ext>
            </a:extLst>
          </p:cNvPr>
          <p:cNvSpPr>
            <a:spLocks noGrp="1"/>
          </p:cNvSpPr>
          <p:nvPr>
            <p:ph type="title"/>
          </p:nvPr>
        </p:nvSpPr>
        <p:spPr>
          <a:xfrm>
            <a:off x="572493" y="238539"/>
            <a:ext cx="11018520" cy="1434415"/>
          </a:xfrm>
        </p:spPr>
        <p:txBody>
          <a:bodyPr vert="horz" lIns="91440" tIns="45720" rIns="91440" bIns="45720" rtlCol="0" anchor="b">
            <a:normAutofit/>
          </a:bodyPr>
          <a:lstStyle/>
          <a:p>
            <a:r>
              <a:rPr lang="en-US" sz="5400" dirty="0"/>
              <a:t>Applications of Data Streaming</a:t>
            </a:r>
          </a:p>
        </p:txBody>
      </p:sp>
      <p:sp>
        <p:nvSpPr>
          <p:cNvPr id="35"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ontent Placeholder 2">
            <a:extLst>
              <a:ext uri="{FF2B5EF4-FFF2-40B4-BE49-F238E27FC236}">
                <a16:creationId xmlns:a16="http://schemas.microsoft.com/office/drawing/2014/main" id="{187DE687-7AA3-EC56-6D25-F177CF17B0B0}"/>
              </a:ext>
            </a:extLst>
          </p:cNvPr>
          <p:cNvSpPr>
            <a:spLocks noGrp="1"/>
          </p:cNvSpPr>
          <p:nvPr>
            <p:ph type="body" sz="half" idx="2"/>
          </p:nvPr>
        </p:nvSpPr>
        <p:spPr>
          <a:xfrm>
            <a:off x="572493" y="2071316"/>
            <a:ext cx="6713552" cy="4119172"/>
          </a:xfrm>
        </p:spPr>
        <p:txBody>
          <a:bodyPr vert="horz" lIns="91440" tIns="45720" rIns="91440" bIns="45720" rtlCol="0" anchor="t">
            <a:normAutofit/>
          </a:bodyPr>
          <a:lstStyle/>
          <a:p>
            <a:pPr indent="-228600">
              <a:buFont typeface="Arial" panose="020B0604020202020204" pitchFamily="34" charset="0"/>
              <a:buChar char="•"/>
            </a:pPr>
            <a:r>
              <a:rPr lang="en-US" sz="1400" dirty="0"/>
              <a:t>Social Media: Social media platforms like Facebook, Twitter, and Instagram use live data streaming to deliver real-time updates to users, such as tweets, likes, and comments.</a:t>
            </a:r>
          </a:p>
          <a:p>
            <a:pPr indent="-228600">
              <a:buFont typeface="Arial" panose="020B0604020202020204" pitchFamily="34" charset="0"/>
              <a:buChar char="•"/>
            </a:pPr>
            <a:r>
              <a:rPr lang="en-US" sz="1400" dirty="0"/>
              <a:t>Gaming: Gaming platforms use live data streaming to enable real-time multiplayer gaming and online tournaments.</a:t>
            </a:r>
          </a:p>
          <a:p>
            <a:pPr indent="-228600">
              <a:buFont typeface="Arial" panose="020B0604020202020204" pitchFamily="34" charset="0"/>
              <a:buChar char="•"/>
            </a:pPr>
            <a:r>
              <a:rPr lang="en-US" sz="1400" dirty="0"/>
              <a:t>Finance: Financial institutions use live data streaming to monitor real-time market data, analyze trends, and make informed investment decisions.</a:t>
            </a:r>
          </a:p>
          <a:p>
            <a:pPr indent="-228600">
              <a:buFont typeface="Arial" panose="020B0604020202020204" pitchFamily="34" charset="0"/>
              <a:buChar char="•"/>
            </a:pPr>
            <a:r>
              <a:rPr lang="en-US" sz="1400" dirty="0"/>
              <a:t>Healthcare: Healthcare providers use live data streaming to monitor patient vital signs in real-time, detect anomalies, and alert healthcare professionals when necessary.</a:t>
            </a:r>
          </a:p>
          <a:p>
            <a:pPr indent="-228600">
              <a:buFont typeface="Arial" panose="020B0604020202020204" pitchFamily="34" charset="0"/>
              <a:buChar char="•"/>
            </a:pPr>
            <a:r>
              <a:rPr lang="en-US" sz="1400" dirty="0"/>
              <a:t>Logistics: Logistics companies such as USPS, UPS , Amazon and FedEx use live data streaming to track shipments, monitor inventory levels, and optimize supply chain management.</a:t>
            </a:r>
          </a:p>
          <a:p>
            <a:pPr indent="-228600">
              <a:buFont typeface="Arial" panose="020B0604020202020204" pitchFamily="34" charset="0"/>
              <a:buChar char="•"/>
            </a:pPr>
            <a:r>
              <a:rPr lang="en-US" sz="1400" dirty="0"/>
              <a:t>IoT: Internet of Things (IoT) devices generate a large amount of data, and live data streaming is used to collect, process, and analyze this data in real-time.</a:t>
            </a:r>
          </a:p>
          <a:p>
            <a:pPr indent="-228600">
              <a:buFont typeface="Arial" panose="020B0604020202020204" pitchFamily="34" charset="0"/>
              <a:buChar char="•"/>
            </a:pPr>
            <a:r>
              <a:rPr lang="en-US" sz="1400" dirty="0"/>
              <a:t>Surveillance: Live data streaming is used for surveillance purposes, such as monitoring traffic, public safety, and security cameras.</a:t>
            </a:r>
          </a:p>
        </p:txBody>
      </p:sp>
      <p:pic>
        <p:nvPicPr>
          <p:cNvPr id="14" name="Picture 5" descr="Light bulb on yellow background with sketched light beams and cord">
            <a:extLst>
              <a:ext uri="{FF2B5EF4-FFF2-40B4-BE49-F238E27FC236}">
                <a16:creationId xmlns:a16="http://schemas.microsoft.com/office/drawing/2014/main" id="{AC52A3F6-1D61-D0B5-4C91-09A5493A0366}"/>
              </a:ext>
            </a:extLst>
          </p:cNvPr>
          <p:cNvPicPr>
            <a:picLocks noChangeAspect="1"/>
          </p:cNvPicPr>
          <p:nvPr/>
        </p:nvPicPr>
        <p:blipFill rotWithShape="1">
          <a:blip r:embed="rId6"/>
          <a:srcRect l="40835" r="-3" b="-3"/>
          <a:stretch/>
        </p:blipFill>
        <p:spPr>
          <a:xfrm>
            <a:off x="7675658" y="2093976"/>
            <a:ext cx="3941064" cy="4096512"/>
          </a:xfrm>
          <a:prstGeom prst="rect">
            <a:avLst/>
          </a:prstGeom>
        </p:spPr>
      </p:pic>
      <p:pic>
        <p:nvPicPr>
          <p:cNvPr id="23" name="Audio 22">
            <a:hlinkClick r:id="" action="ppaction://media"/>
            <a:extLst>
              <a:ext uri="{FF2B5EF4-FFF2-40B4-BE49-F238E27FC236}">
                <a16:creationId xmlns:a16="http://schemas.microsoft.com/office/drawing/2014/main" id="{D9FD079C-E558-18D7-477F-33DBCA6C921E}"/>
              </a:ext>
            </a:extLst>
          </p:cNvPr>
          <p:cNvPicPr>
            <a:picLocks noChangeAspect="1"/>
          </p:cNvPicPr>
          <p:nvPr>
            <a:audioFile r:link="rId2"/>
            <p:extLst>
              <p:ext uri="{DAA4B4D4-6D71-4841-9C94-3DE7FCFB9230}">
                <p14:media xmlns:p14="http://schemas.microsoft.com/office/powerpoint/2010/main" r:embed="rId3">
                  <p14:trim st="5800"/>
                </p14:media>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extLst>
      <p:ext uri="{BB962C8B-B14F-4D97-AF65-F5344CB8AC3E}">
        <p14:creationId xmlns:p14="http://schemas.microsoft.com/office/powerpoint/2010/main" val="752951895"/>
      </p:ext>
    </p:extLst>
  </p:cSld>
  <p:clrMapOvr>
    <a:masterClrMapping/>
  </p:clrMapOvr>
  <mc:AlternateContent xmlns:mc="http://schemas.openxmlformats.org/markup-compatibility/2006">
    <mc:Choice xmlns:p14="http://schemas.microsoft.com/office/powerpoint/2010/main" Requires="p14">
      <p:transition spd="slow" p14:dur="2000" advTm="28748"/>
    </mc:Choice>
    <mc:Fallback>
      <p:transition spd="slow" advTm="2874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3"/>
                                        </p:tgtEl>
                                      </p:cBhvr>
                                    </p:cmd>
                                  </p:childTnLst>
                                </p:cTn>
                              </p:par>
                            </p:childTnLst>
                          </p:cTn>
                        </p:par>
                        <p:par>
                          <p:cTn id="7" fill="hold">
                            <p:stCondLst>
                              <p:cond delay="0"/>
                            </p:stCondLst>
                            <p:childTnLst>
                              <p:par>
                                <p:cTn id="8" presetID="42" presetClass="entr" presetSubtype="0" fill="hold" nodeType="after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1000"/>
                                        <p:tgtEl>
                                          <p:spTgt spid="14"/>
                                        </p:tgtEl>
                                      </p:cBhvr>
                                    </p:animEffect>
                                    <p:anim calcmode="lin" valueType="num">
                                      <p:cBhvr>
                                        <p:cTn id="11" dur="1000" fill="hold"/>
                                        <p:tgtEl>
                                          <p:spTgt spid="14"/>
                                        </p:tgtEl>
                                        <p:attrNameLst>
                                          <p:attrName>ppt_x</p:attrName>
                                        </p:attrNameLst>
                                      </p:cBhvr>
                                      <p:tavLst>
                                        <p:tav tm="0">
                                          <p:val>
                                            <p:strVal val="#ppt_x"/>
                                          </p:val>
                                        </p:tav>
                                        <p:tav tm="100000">
                                          <p:val>
                                            <p:strVal val="#ppt_x"/>
                                          </p:val>
                                        </p:tav>
                                      </p:tavLst>
                                    </p:anim>
                                    <p:anim calcmode="lin" valueType="num">
                                      <p:cBhvr>
                                        <p:cTn id="12" dur="1000" fill="hold"/>
                                        <p:tgtEl>
                                          <p:spTgt spid="14"/>
                                        </p:tgtEl>
                                        <p:attrNameLst>
                                          <p:attrName>ppt_y</p:attrName>
                                        </p:attrNameLst>
                                      </p:cBhvr>
                                      <p:tavLst>
                                        <p:tav tm="0">
                                          <p:val>
                                            <p:strVal val="#ppt_y+.1"/>
                                          </p:val>
                                        </p:tav>
                                        <p:tav tm="100000">
                                          <p:val>
                                            <p:strVal val="#ppt_y"/>
                                          </p:val>
                                        </p:tav>
                                      </p:tavLst>
                                    </p:anim>
                                  </p:childTnLst>
                                </p:cTn>
                              </p:par>
                            </p:childTnLst>
                          </p:cTn>
                        </p:par>
                        <p:par>
                          <p:cTn id="13" fill="hold">
                            <p:stCondLst>
                              <p:cond delay="1000"/>
                            </p:stCondLst>
                            <p:childTnLst>
                              <p:par>
                                <p:cTn id="14" presetID="2" presetClass="entr" presetSubtype="4" fill="hold" grpId="0" nodeType="afterEffect">
                                  <p:stCondLst>
                                    <p:cond delay="0"/>
                                  </p:stCondLst>
                                  <p:childTnLst>
                                    <p:set>
                                      <p:cBhvr>
                                        <p:cTn id="15" dur="1" fill="hold">
                                          <p:stCondLst>
                                            <p:cond delay="0"/>
                                          </p:stCondLst>
                                        </p:cTn>
                                        <p:tgtEl>
                                          <p:spTgt spid="2"/>
                                        </p:tgtEl>
                                        <p:attrNameLst>
                                          <p:attrName>style.visibility</p:attrName>
                                        </p:attrNameLst>
                                      </p:cBhvr>
                                      <p:to>
                                        <p:strVal val="visible"/>
                                      </p:to>
                                    </p:set>
                                    <p:anim calcmode="lin" valueType="num">
                                      <p:cBhvr additive="base">
                                        <p:cTn id="16" dur="500" fill="hold"/>
                                        <p:tgtEl>
                                          <p:spTgt spid="2"/>
                                        </p:tgtEl>
                                        <p:attrNameLst>
                                          <p:attrName>ppt_x</p:attrName>
                                        </p:attrNameLst>
                                      </p:cBhvr>
                                      <p:tavLst>
                                        <p:tav tm="0">
                                          <p:val>
                                            <p:strVal val="#ppt_x"/>
                                          </p:val>
                                        </p:tav>
                                        <p:tav tm="100000">
                                          <p:val>
                                            <p:strVal val="#ppt_x"/>
                                          </p:val>
                                        </p:tav>
                                      </p:tavLst>
                                    </p:anim>
                                    <p:anim calcmode="lin" valueType="num">
                                      <p:cBhvr additive="base">
                                        <p:cTn id="17" dur="500" fill="hold"/>
                                        <p:tgtEl>
                                          <p:spTgt spid="2"/>
                                        </p:tgtEl>
                                        <p:attrNameLst>
                                          <p:attrName>ppt_y</p:attrName>
                                        </p:attrNameLst>
                                      </p:cBhvr>
                                      <p:tavLst>
                                        <p:tav tm="0">
                                          <p:val>
                                            <p:strVal val="1+#ppt_h/2"/>
                                          </p:val>
                                        </p:tav>
                                        <p:tav tm="100000">
                                          <p:val>
                                            <p:strVal val="#ppt_y"/>
                                          </p:val>
                                        </p:tav>
                                      </p:tavLst>
                                    </p:anim>
                                  </p:childTnLst>
                                </p:cTn>
                              </p:par>
                            </p:childTnLst>
                          </p:cTn>
                        </p:par>
                        <p:par>
                          <p:cTn id="18" fill="hold">
                            <p:stCondLst>
                              <p:cond delay="1500"/>
                            </p:stCondLst>
                            <p:childTnLst>
                              <p:par>
                                <p:cTn id="19" presetID="2" presetClass="entr" presetSubtype="4" fill="hold" grpId="0" nodeType="afterEffect">
                                  <p:stCondLst>
                                    <p:cond delay="0"/>
                                  </p:stCondLst>
                                  <p:childTnLst>
                                    <p:set>
                                      <p:cBhvr>
                                        <p:cTn id="20" dur="1" fill="hold">
                                          <p:stCondLst>
                                            <p:cond delay="0"/>
                                          </p:stCondLst>
                                        </p:cTn>
                                        <p:tgtEl>
                                          <p:spTgt spid="6">
                                            <p:txEl>
                                              <p:pRg st="0" end="0"/>
                                            </p:txEl>
                                          </p:spTgt>
                                        </p:tgtEl>
                                        <p:attrNameLst>
                                          <p:attrName>style.visibility</p:attrName>
                                        </p:attrNameLst>
                                      </p:cBhvr>
                                      <p:to>
                                        <p:strVal val="visible"/>
                                      </p:to>
                                    </p:set>
                                    <p:anim calcmode="lin" valueType="num">
                                      <p:cBhvr additive="base">
                                        <p:cTn id="21"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par>
                          <p:cTn id="23" fill="hold">
                            <p:stCondLst>
                              <p:cond delay="2000"/>
                            </p:stCondLst>
                            <p:childTnLst>
                              <p:par>
                                <p:cTn id="24" presetID="2" presetClass="entr" presetSubtype="4" fill="hold" grpId="0" nodeType="afterEffect">
                                  <p:stCondLst>
                                    <p:cond delay="0"/>
                                  </p:stCondLst>
                                  <p:childTnLst>
                                    <p:set>
                                      <p:cBhvr>
                                        <p:cTn id="25" dur="1" fill="hold">
                                          <p:stCondLst>
                                            <p:cond delay="0"/>
                                          </p:stCondLst>
                                        </p:cTn>
                                        <p:tgtEl>
                                          <p:spTgt spid="6">
                                            <p:txEl>
                                              <p:pRg st="1" end="1"/>
                                            </p:txEl>
                                          </p:spTgt>
                                        </p:tgtEl>
                                        <p:attrNameLst>
                                          <p:attrName>style.visibility</p:attrName>
                                        </p:attrNameLst>
                                      </p:cBhvr>
                                      <p:to>
                                        <p:strVal val="visible"/>
                                      </p:to>
                                    </p:set>
                                    <p:anim calcmode="lin" valueType="num">
                                      <p:cBhvr additive="base">
                                        <p:cTn id="26"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27" dur="500" fill="hold"/>
                                        <p:tgtEl>
                                          <p:spTgt spid="6">
                                            <p:txEl>
                                              <p:pRg st="1" end="1"/>
                                            </p:txEl>
                                          </p:spTgt>
                                        </p:tgtEl>
                                        <p:attrNameLst>
                                          <p:attrName>ppt_y</p:attrName>
                                        </p:attrNameLst>
                                      </p:cBhvr>
                                      <p:tavLst>
                                        <p:tav tm="0">
                                          <p:val>
                                            <p:strVal val="1+#ppt_h/2"/>
                                          </p:val>
                                        </p:tav>
                                        <p:tav tm="100000">
                                          <p:val>
                                            <p:strVal val="#ppt_y"/>
                                          </p:val>
                                        </p:tav>
                                      </p:tavLst>
                                    </p:anim>
                                  </p:childTnLst>
                                </p:cTn>
                              </p:par>
                            </p:childTnLst>
                          </p:cTn>
                        </p:par>
                        <p:par>
                          <p:cTn id="28" fill="hold">
                            <p:stCondLst>
                              <p:cond delay="2500"/>
                            </p:stCondLst>
                            <p:childTnLst>
                              <p:par>
                                <p:cTn id="29" presetID="2" presetClass="entr" presetSubtype="4" fill="hold" grpId="0" nodeType="afterEffect">
                                  <p:stCondLst>
                                    <p:cond delay="0"/>
                                  </p:stCondLst>
                                  <p:childTnLst>
                                    <p:set>
                                      <p:cBhvr>
                                        <p:cTn id="30" dur="1" fill="hold">
                                          <p:stCondLst>
                                            <p:cond delay="0"/>
                                          </p:stCondLst>
                                        </p:cTn>
                                        <p:tgtEl>
                                          <p:spTgt spid="6">
                                            <p:txEl>
                                              <p:pRg st="2" end="2"/>
                                            </p:txEl>
                                          </p:spTgt>
                                        </p:tgtEl>
                                        <p:attrNameLst>
                                          <p:attrName>style.visibility</p:attrName>
                                        </p:attrNameLst>
                                      </p:cBhvr>
                                      <p:to>
                                        <p:strVal val="visible"/>
                                      </p:to>
                                    </p:set>
                                    <p:anim calcmode="lin" valueType="num">
                                      <p:cBhvr additive="base">
                                        <p:cTn id="31"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6">
                                            <p:txEl>
                                              <p:pRg st="2" end="2"/>
                                            </p:txEl>
                                          </p:spTgt>
                                        </p:tgtEl>
                                        <p:attrNameLst>
                                          <p:attrName>ppt_y</p:attrName>
                                        </p:attrNameLst>
                                      </p:cBhvr>
                                      <p:tavLst>
                                        <p:tav tm="0">
                                          <p:val>
                                            <p:strVal val="1+#ppt_h/2"/>
                                          </p:val>
                                        </p:tav>
                                        <p:tav tm="100000">
                                          <p:val>
                                            <p:strVal val="#ppt_y"/>
                                          </p:val>
                                        </p:tav>
                                      </p:tavLst>
                                    </p:anim>
                                  </p:childTnLst>
                                </p:cTn>
                              </p:par>
                            </p:childTnLst>
                          </p:cTn>
                        </p:par>
                        <p:par>
                          <p:cTn id="33" fill="hold">
                            <p:stCondLst>
                              <p:cond delay="3000"/>
                            </p:stCondLst>
                            <p:childTnLst>
                              <p:par>
                                <p:cTn id="34" presetID="2" presetClass="entr" presetSubtype="4" fill="hold" grpId="0" nodeType="afterEffect">
                                  <p:stCondLst>
                                    <p:cond delay="0"/>
                                  </p:stCondLst>
                                  <p:childTnLst>
                                    <p:set>
                                      <p:cBhvr>
                                        <p:cTn id="35" dur="1" fill="hold">
                                          <p:stCondLst>
                                            <p:cond delay="0"/>
                                          </p:stCondLst>
                                        </p:cTn>
                                        <p:tgtEl>
                                          <p:spTgt spid="6">
                                            <p:txEl>
                                              <p:pRg st="3" end="3"/>
                                            </p:txEl>
                                          </p:spTgt>
                                        </p:tgtEl>
                                        <p:attrNameLst>
                                          <p:attrName>style.visibility</p:attrName>
                                        </p:attrNameLst>
                                      </p:cBhvr>
                                      <p:to>
                                        <p:strVal val="visible"/>
                                      </p:to>
                                    </p:set>
                                    <p:anim calcmode="lin" valueType="num">
                                      <p:cBhvr additive="base">
                                        <p:cTn id="36" dur="500" fill="hold"/>
                                        <p:tgtEl>
                                          <p:spTgt spid="6">
                                            <p:txEl>
                                              <p:pRg st="3" end="3"/>
                                            </p:txEl>
                                          </p:spTgt>
                                        </p:tgtEl>
                                        <p:attrNameLst>
                                          <p:attrName>ppt_x</p:attrName>
                                        </p:attrNameLst>
                                      </p:cBhvr>
                                      <p:tavLst>
                                        <p:tav tm="0">
                                          <p:val>
                                            <p:strVal val="#ppt_x"/>
                                          </p:val>
                                        </p:tav>
                                        <p:tav tm="100000">
                                          <p:val>
                                            <p:strVal val="#ppt_x"/>
                                          </p:val>
                                        </p:tav>
                                      </p:tavLst>
                                    </p:anim>
                                    <p:anim calcmode="lin" valueType="num">
                                      <p:cBhvr additive="base">
                                        <p:cTn id="37" dur="500" fill="hold"/>
                                        <p:tgtEl>
                                          <p:spTgt spid="6">
                                            <p:txEl>
                                              <p:pRg st="3" end="3"/>
                                            </p:txEl>
                                          </p:spTgt>
                                        </p:tgtEl>
                                        <p:attrNameLst>
                                          <p:attrName>ppt_y</p:attrName>
                                        </p:attrNameLst>
                                      </p:cBhvr>
                                      <p:tavLst>
                                        <p:tav tm="0">
                                          <p:val>
                                            <p:strVal val="1+#ppt_h/2"/>
                                          </p:val>
                                        </p:tav>
                                        <p:tav tm="100000">
                                          <p:val>
                                            <p:strVal val="#ppt_y"/>
                                          </p:val>
                                        </p:tav>
                                      </p:tavLst>
                                    </p:anim>
                                  </p:childTnLst>
                                </p:cTn>
                              </p:par>
                            </p:childTnLst>
                          </p:cTn>
                        </p:par>
                        <p:par>
                          <p:cTn id="38" fill="hold">
                            <p:stCondLst>
                              <p:cond delay="3500"/>
                            </p:stCondLst>
                            <p:childTnLst>
                              <p:par>
                                <p:cTn id="39" presetID="2" presetClass="entr" presetSubtype="4" fill="hold" grpId="0" nodeType="afterEffect">
                                  <p:stCondLst>
                                    <p:cond delay="0"/>
                                  </p:stCondLst>
                                  <p:childTnLst>
                                    <p:set>
                                      <p:cBhvr>
                                        <p:cTn id="40" dur="1" fill="hold">
                                          <p:stCondLst>
                                            <p:cond delay="0"/>
                                          </p:stCondLst>
                                        </p:cTn>
                                        <p:tgtEl>
                                          <p:spTgt spid="6">
                                            <p:txEl>
                                              <p:pRg st="4" end="4"/>
                                            </p:txEl>
                                          </p:spTgt>
                                        </p:tgtEl>
                                        <p:attrNameLst>
                                          <p:attrName>style.visibility</p:attrName>
                                        </p:attrNameLst>
                                      </p:cBhvr>
                                      <p:to>
                                        <p:strVal val="visible"/>
                                      </p:to>
                                    </p:set>
                                    <p:anim calcmode="lin" valueType="num">
                                      <p:cBhvr additive="base">
                                        <p:cTn id="41" dur="500" fill="hold"/>
                                        <p:tgtEl>
                                          <p:spTgt spid="6">
                                            <p:txEl>
                                              <p:pRg st="4" end="4"/>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6">
                                            <p:txEl>
                                              <p:pRg st="4" end="4"/>
                                            </p:txEl>
                                          </p:spTgt>
                                        </p:tgtEl>
                                        <p:attrNameLst>
                                          <p:attrName>ppt_y</p:attrName>
                                        </p:attrNameLst>
                                      </p:cBhvr>
                                      <p:tavLst>
                                        <p:tav tm="0">
                                          <p:val>
                                            <p:strVal val="1+#ppt_h/2"/>
                                          </p:val>
                                        </p:tav>
                                        <p:tav tm="100000">
                                          <p:val>
                                            <p:strVal val="#ppt_y"/>
                                          </p:val>
                                        </p:tav>
                                      </p:tavLst>
                                    </p:anim>
                                  </p:childTnLst>
                                </p:cTn>
                              </p:par>
                            </p:childTnLst>
                          </p:cTn>
                        </p:par>
                        <p:par>
                          <p:cTn id="43" fill="hold">
                            <p:stCondLst>
                              <p:cond delay="4000"/>
                            </p:stCondLst>
                            <p:childTnLst>
                              <p:par>
                                <p:cTn id="44" presetID="2" presetClass="entr" presetSubtype="4" fill="hold" grpId="0" nodeType="afterEffect">
                                  <p:stCondLst>
                                    <p:cond delay="0"/>
                                  </p:stCondLst>
                                  <p:childTnLst>
                                    <p:set>
                                      <p:cBhvr>
                                        <p:cTn id="45" dur="1" fill="hold">
                                          <p:stCondLst>
                                            <p:cond delay="0"/>
                                          </p:stCondLst>
                                        </p:cTn>
                                        <p:tgtEl>
                                          <p:spTgt spid="6">
                                            <p:txEl>
                                              <p:pRg st="5" end="5"/>
                                            </p:txEl>
                                          </p:spTgt>
                                        </p:tgtEl>
                                        <p:attrNameLst>
                                          <p:attrName>style.visibility</p:attrName>
                                        </p:attrNameLst>
                                      </p:cBhvr>
                                      <p:to>
                                        <p:strVal val="visible"/>
                                      </p:to>
                                    </p:set>
                                    <p:anim calcmode="lin" valueType="num">
                                      <p:cBhvr additive="base">
                                        <p:cTn id="46" dur="500" fill="hold"/>
                                        <p:tgtEl>
                                          <p:spTgt spid="6">
                                            <p:txEl>
                                              <p:pRg st="5" end="5"/>
                                            </p:txEl>
                                          </p:spTgt>
                                        </p:tgtEl>
                                        <p:attrNameLst>
                                          <p:attrName>ppt_x</p:attrName>
                                        </p:attrNameLst>
                                      </p:cBhvr>
                                      <p:tavLst>
                                        <p:tav tm="0">
                                          <p:val>
                                            <p:strVal val="#ppt_x"/>
                                          </p:val>
                                        </p:tav>
                                        <p:tav tm="100000">
                                          <p:val>
                                            <p:strVal val="#ppt_x"/>
                                          </p:val>
                                        </p:tav>
                                      </p:tavLst>
                                    </p:anim>
                                    <p:anim calcmode="lin" valueType="num">
                                      <p:cBhvr additive="base">
                                        <p:cTn id="47" dur="500" fill="hold"/>
                                        <p:tgtEl>
                                          <p:spTgt spid="6">
                                            <p:txEl>
                                              <p:pRg st="5" end="5"/>
                                            </p:txEl>
                                          </p:spTgt>
                                        </p:tgtEl>
                                        <p:attrNameLst>
                                          <p:attrName>ppt_y</p:attrName>
                                        </p:attrNameLst>
                                      </p:cBhvr>
                                      <p:tavLst>
                                        <p:tav tm="0">
                                          <p:val>
                                            <p:strVal val="1+#ppt_h/2"/>
                                          </p:val>
                                        </p:tav>
                                        <p:tav tm="100000">
                                          <p:val>
                                            <p:strVal val="#ppt_y"/>
                                          </p:val>
                                        </p:tav>
                                      </p:tavLst>
                                    </p:anim>
                                  </p:childTnLst>
                                </p:cTn>
                              </p:par>
                            </p:childTnLst>
                          </p:cTn>
                        </p:par>
                        <p:par>
                          <p:cTn id="48" fill="hold">
                            <p:stCondLst>
                              <p:cond delay="4500"/>
                            </p:stCondLst>
                            <p:childTnLst>
                              <p:par>
                                <p:cTn id="49" presetID="2" presetClass="entr" presetSubtype="4" fill="hold" grpId="0" nodeType="afterEffect">
                                  <p:stCondLst>
                                    <p:cond delay="0"/>
                                  </p:stCondLst>
                                  <p:childTnLst>
                                    <p:set>
                                      <p:cBhvr>
                                        <p:cTn id="50" dur="1" fill="hold">
                                          <p:stCondLst>
                                            <p:cond delay="0"/>
                                          </p:stCondLst>
                                        </p:cTn>
                                        <p:tgtEl>
                                          <p:spTgt spid="6">
                                            <p:txEl>
                                              <p:pRg st="6" end="6"/>
                                            </p:txEl>
                                          </p:spTgt>
                                        </p:tgtEl>
                                        <p:attrNameLst>
                                          <p:attrName>style.visibility</p:attrName>
                                        </p:attrNameLst>
                                      </p:cBhvr>
                                      <p:to>
                                        <p:strVal val="visible"/>
                                      </p:to>
                                    </p:set>
                                    <p:anim calcmode="lin" valueType="num">
                                      <p:cBhvr additive="base">
                                        <p:cTn id="51" dur="500" fill="hold"/>
                                        <p:tgtEl>
                                          <p:spTgt spid="6">
                                            <p:txEl>
                                              <p:pRg st="6" end="6"/>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6">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53" fill="hold" display="0">
                  <p:stCondLst>
                    <p:cond delay="indefinite"/>
                  </p:stCondLst>
                  <p:endCondLst>
                    <p:cond evt="onStopAudio" delay="0">
                      <p:tgtEl>
                        <p:sldTgt/>
                      </p:tgtEl>
                    </p:cond>
                  </p:endCondLst>
                </p:cTn>
                <p:tgtEl>
                  <p:spTgt spid="23"/>
                </p:tgtEl>
              </p:cMediaNode>
            </p:audio>
          </p:childTnLst>
        </p:cTn>
      </p:par>
    </p:tnLst>
    <p:bldLst>
      <p:bldP spid="2" grpId="0"/>
      <p:bldP spid="6"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0" name="Rectangle 41">
            <a:extLst>
              <a:ext uri="{FF2B5EF4-FFF2-40B4-BE49-F238E27FC236}">
                <a16:creationId xmlns:a16="http://schemas.microsoft.com/office/drawing/2014/main" id="{657F69E0-C4B0-4BEC-A689-4F8D877F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bstract blurred public library with bookshelves">
            <a:extLst>
              <a:ext uri="{FF2B5EF4-FFF2-40B4-BE49-F238E27FC236}">
                <a16:creationId xmlns:a16="http://schemas.microsoft.com/office/drawing/2014/main" id="{2D9125AD-3BF5-64EB-C65F-021C361CFB64}"/>
              </a:ext>
            </a:extLst>
          </p:cNvPr>
          <p:cNvPicPr>
            <a:picLocks noChangeAspect="1"/>
          </p:cNvPicPr>
          <p:nvPr/>
        </p:nvPicPr>
        <p:blipFill rotWithShape="1">
          <a:blip r:embed="rId5">
            <a:alphaModFix amt="50000"/>
          </a:blip>
          <a:srcRect t="4200" r="-1" b="11508"/>
          <a:stretch/>
        </p:blipFill>
        <p:spPr>
          <a:xfrm>
            <a:off x="20" y="10"/>
            <a:ext cx="12188930" cy="6857990"/>
          </a:xfrm>
          <a:prstGeom prst="rect">
            <a:avLst/>
          </a:prstGeom>
        </p:spPr>
      </p:pic>
      <p:sp>
        <p:nvSpPr>
          <p:cNvPr id="2" name="Title 1">
            <a:extLst>
              <a:ext uri="{FF2B5EF4-FFF2-40B4-BE49-F238E27FC236}">
                <a16:creationId xmlns:a16="http://schemas.microsoft.com/office/drawing/2014/main" id="{C1899F5C-B395-2F49-142E-85F4CDEFE0E2}"/>
              </a:ext>
            </a:extLst>
          </p:cNvPr>
          <p:cNvSpPr>
            <a:spLocks noGrp="1"/>
          </p:cNvSpPr>
          <p:nvPr>
            <p:ph type="title"/>
          </p:nvPr>
        </p:nvSpPr>
        <p:spPr>
          <a:xfrm>
            <a:off x="1524000" y="2961837"/>
            <a:ext cx="9144000" cy="1223766"/>
          </a:xfrm>
        </p:spPr>
        <p:txBody>
          <a:bodyPr vert="horz" lIns="91440" tIns="45720" rIns="91440" bIns="45720" rtlCol="0" anchor="b">
            <a:normAutofit/>
          </a:bodyPr>
          <a:lstStyle/>
          <a:p>
            <a:pPr algn="ctr"/>
            <a:r>
              <a:rPr lang="en-US" sz="6600" dirty="0">
                <a:solidFill>
                  <a:srgbClr val="FFFFFF"/>
                </a:solidFill>
              </a:rPr>
              <a:t>Thank You</a:t>
            </a:r>
          </a:p>
        </p:txBody>
      </p:sp>
      <p:sp>
        <p:nvSpPr>
          <p:cNvPr id="51" name="sketchy line">
            <a:extLst>
              <a:ext uri="{FF2B5EF4-FFF2-40B4-BE49-F238E27FC236}">
                <a16:creationId xmlns:a16="http://schemas.microsoft.com/office/drawing/2014/main" id="{9F6380B4-6A1C-481E-8408-B4E6C75B9B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368623"/>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rgbClr val="FFFFFF">
              <a:alpha val="75000"/>
            </a:srgbClr>
          </a:solidFill>
          <a:ln w="44450" cap="rnd">
            <a:solidFill>
              <a:srgbClr val="FFFFFF">
                <a:alpha val="75000"/>
              </a:srgb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Audio 6">
            <a:hlinkClick r:id="" action="ppaction://media"/>
            <a:extLst>
              <a:ext uri="{FF2B5EF4-FFF2-40B4-BE49-F238E27FC236}">
                <a16:creationId xmlns:a16="http://schemas.microsoft.com/office/drawing/2014/main" id="{BB1C8BF7-B78B-80E9-ED3E-9333BF1D8DE9}"/>
              </a:ext>
            </a:extLst>
          </p:cNvPr>
          <p:cNvPicPr>
            <a:picLocks noChangeAspect="1"/>
          </p:cNvPicPr>
          <p:nvPr>
            <a:audioFile r:link="rId1"/>
            <p:extLst>
              <p:ext uri="{DAA4B4D4-6D71-4841-9C94-3DE7FCFB9230}">
                <p14:media xmlns:p14="http://schemas.microsoft.com/office/powerpoint/2010/main" r:embed="rId2">
                  <p14:trim st="2600"/>
                </p14:media>
              </p:ext>
            </p:extLst>
          </p:nvPr>
        </p:nvPicPr>
        <p:blipFill>
          <a:blip r:embed="rId6"/>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42359300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advTm="7933"/>
    </mc:Choice>
    <mc:Fallback>
      <p:transition spd="slow" advTm="793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par>
                          <p:cTn id="7" fill="hold">
                            <p:stCondLst>
                              <p:cond delay="0"/>
                            </p:stCondLst>
                            <p:childTnLst>
                              <p:par>
                                <p:cTn id="8" presetID="42" presetClass="entr" presetSubtype="0" fill="hold" nodeType="after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1000"/>
                                        <p:tgtEl>
                                          <p:spTgt spid="5"/>
                                        </p:tgtEl>
                                      </p:cBhvr>
                                    </p:animEffect>
                                    <p:anim calcmode="lin" valueType="num">
                                      <p:cBhvr>
                                        <p:cTn id="11" dur="1000" fill="hold"/>
                                        <p:tgtEl>
                                          <p:spTgt spid="5"/>
                                        </p:tgtEl>
                                        <p:attrNameLst>
                                          <p:attrName>ppt_x</p:attrName>
                                        </p:attrNameLst>
                                      </p:cBhvr>
                                      <p:tavLst>
                                        <p:tav tm="0">
                                          <p:val>
                                            <p:strVal val="#ppt_x"/>
                                          </p:val>
                                        </p:tav>
                                        <p:tav tm="100000">
                                          <p:val>
                                            <p:strVal val="#ppt_x"/>
                                          </p:val>
                                        </p:tav>
                                      </p:tavLst>
                                    </p:anim>
                                    <p:anim calcmode="lin" valueType="num">
                                      <p:cBhvr>
                                        <p:cTn id="12" dur="1000" fill="hold"/>
                                        <p:tgtEl>
                                          <p:spTgt spid="5"/>
                                        </p:tgtEl>
                                        <p:attrNameLst>
                                          <p:attrName>ppt_y</p:attrName>
                                        </p:attrNameLst>
                                      </p:cBhvr>
                                      <p:tavLst>
                                        <p:tav tm="0">
                                          <p:val>
                                            <p:strVal val="#ppt_y+.1"/>
                                          </p:val>
                                        </p:tav>
                                        <p:tav tm="100000">
                                          <p:val>
                                            <p:strVal val="#ppt_y"/>
                                          </p:val>
                                        </p:tav>
                                      </p:tavLst>
                                    </p:anim>
                                  </p:childTnLst>
                                </p:cTn>
                              </p:par>
                            </p:childTnLst>
                          </p:cTn>
                        </p:par>
                        <p:par>
                          <p:cTn id="13" fill="hold">
                            <p:stCondLst>
                              <p:cond delay="1000"/>
                            </p:stCondLst>
                            <p:childTnLst>
                              <p:par>
                                <p:cTn id="14" presetID="2" presetClass="entr" presetSubtype="4" fill="hold" grpId="0" nodeType="afterEffect">
                                  <p:stCondLst>
                                    <p:cond delay="0"/>
                                  </p:stCondLst>
                                  <p:childTnLst>
                                    <p:set>
                                      <p:cBhvr>
                                        <p:cTn id="15" dur="1" fill="hold">
                                          <p:stCondLst>
                                            <p:cond delay="0"/>
                                          </p:stCondLst>
                                        </p:cTn>
                                        <p:tgtEl>
                                          <p:spTgt spid="2"/>
                                        </p:tgtEl>
                                        <p:attrNameLst>
                                          <p:attrName>style.visibility</p:attrName>
                                        </p:attrNameLst>
                                      </p:cBhvr>
                                      <p:to>
                                        <p:strVal val="visible"/>
                                      </p:to>
                                    </p:set>
                                    <p:anim calcmode="lin" valueType="num">
                                      <p:cBhvr additive="base">
                                        <p:cTn id="16" dur="500" fill="hold"/>
                                        <p:tgtEl>
                                          <p:spTgt spid="2"/>
                                        </p:tgtEl>
                                        <p:attrNameLst>
                                          <p:attrName>ppt_x</p:attrName>
                                        </p:attrNameLst>
                                      </p:cBhvr>
                                      <p:tavLst>
                                        <p:tav tm="0">
                                          <p:val>
                                            <p:strVal val="#ppt_x"/>
                                          </p:val>
                                        </p:tav>
                                        <p:tav tm="100000">
                                          <p:val>
                                            <p:strVal val="#ppt_x"/>
                                          </p:val>
                                        </p:tav>
                                      </p:tavLst>
                                    </p:anim>
                                    <p:anim calcmode="lin" valueType="num">
                                      <p:cBhvr additive="base">
                                        <p:cTn id="17"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8" fill="hold" display="0">
                  <p:stCondLst>
                    <p:cond delay="indefinite"/>
                  </p:stCondLst>
                  <p:endCondLst>
                    <p:cond evt="onStopAudio" delay="0">
                      <p:tgtEl>
                        <p:sldTgt/>
                      </p:tgtEl>
                    </p:cond>
                  </p:endCondLst>
                </p:cTn>
                <p:tgtEl>
                  <p:spTgt spid="7"/>
                </p:tgtEl>
              </p:cMediaNode>
            </p:audio>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Stock exchange numbers">
            <a:extLst>
              <a:ext uri="{FF2B5EF4-FFF2-40B4-BE49-F238E27FC236}">
                <a16:creationId xmlns:a16="http://schemas.microsoft.com/office/drawing/2014/main" id="{76565D1E-1E6A-3DCB-A0FB-AF6A8B4CA7DB}"/>
              </a:ext>
            </a:extLst>
          </p:cNvPr>
          <p:cNvPicPr>
            <a:picLocks noChangeAspect="1"/>
          </p:cNvPicPr>
          <p:nvPr/>
        </p:nvPicPr>
        <p:blipFill rotWithShape="1">
          <a:blip r:embed="rId5"/>
          <a:srcRect t="6993" r="23298" b="2098"/>
          <a:stretch/>
        </p:blipFill>
        <p:spPr>
          <a:xfrm>
            <a:off x="3523488" y="10"/>
            <a:ext cx="8668512" cy="6857990"/>
          </a:xfrm>
          <a:prstGeom prst="rect">
            <a:avLst/>
          </a:prstGeom>
        </p:spPr>
      </p:pic>
      <p:sp>
        <p:nvSpPr>
          <p:cNvPr id="18" name="Rectangle 17">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1899F5C-B395-2F49-142E-85F4CDEFE0E2}"/>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dirty="0"/>
              <a:t>What is Data Streaming?</a:t>
            </a:r>
          </a:p>
        </p:txBody>
      </p:sp>
      <p:sp>
        <p:nvSpPr>
          <p:cNvPr id="20" name="Rectangle 19">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2" name="Rectangle 21">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4" name="Audio 33">
            <a:hlinkClick r:id="" action="ppaction://media"/>
            <a:extLst>
              <a:ext uri="{FF2B5EF4-FFF2-40B4-BE49-F238E27FC236}">
                <a16:creationId xmlns:a16="http://schemas.microsoft.com/office/drawing/2014/main" id="{BFD00B85-0F4D-1D95-330B-7A585421623B}"/>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2220861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advTm="32794"/>
    </mc:Choice>
    <mc:Fallback>
      <p:transition spd="slow" advTm="3279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4"/>
                                        </p:tgtEl>
                                      </p:cBhvr>
                                    </p:cmd>
                                  </p:childTnLst>
                                </p:cTn>
                              </p:par>
                            </p:childTnLst>
                          </p:cTn>
                        </p:par>
                        <p:par>
                          <p:cTn id="7" fill="hold">
                            <p:stCondLst>
                              <p:cond delay="0"/>
                            </p:stCondLst>
                            <p:childTnLst>
                              <p:par>
                                <p:cTn id="8" presetID="42" presetClass="entr" presetSubtype="0" fill="hold" nodeType="after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1000"/>
                                        <p:tgtEl>
                                          <p:spTgt spid="5"/>
                                        </p:tgtEl>
                                      </p:cBhvr>
                                    </p:animEffect>
                                    <p:anim calcmode="lin" valueType="num">
                                      <p:cBhvr>
                                        <p:cTn id="11" dur="1000" fill="hold"/>
                                        <p:tgtEl>
                                          <p:spTgt spid="5"/>
                                        </p:tgtEl>
                                        <p:attrNameLst>
                                          <p:attrName>ppt_x</p:attrName>
                                        </p:attrNameLst>
                                      </p:cBhvr>
                                      <p:tavLst>
                                        <p:tav tm="0">
                                          <p:val>
                                            <p:strVal val="#ppt_x"/>
                                          </p:val>
                                        </p:tav>
                                        <p:tav tm="100000">
                                          <p:val>
                                            <p:strVal val="#ppt_x"/>
                                          </p:val>
                                        </p:tav>
                                      </p:tavLst>
                                    </p:anim>
                                    <p:anim calcmode="lin" valueType="num">
                                      <p:cBhvr>
                                        <p:cTn id="12" dur="1000" fill="hold"/>
                                        <p:tgtEl>
                                          <p:spTgt spid="5"/>
                                        </p:tgtEl>
                                        <p:attrNameLst>
                                          <p:attrName>ppt_y</p:attrName>
                                        </p:attrNameLst>
                                      </p:cBhvr>
                                      <p:tavLst>
                                        <p:tav tm="0">
                                          <p:val>
                                            <p:strVal val="#ppt_y+.1"/>
                                          </p:val>
                                        </p:tav>
                                        <p:tav tm="100000">
                                          <p:val>
                                            <p:strVal val="#ppt_y"/>
                                          </p:val>
                                        </p:tav>
                                      </p:tavLst>
                                    </p:anim>
                                  </p:childTnLst>
                                </p:cTn>
                              </p:par>
                            </p:childTnLst>
                          </p:cTn>
                        </p:par>
                        <p:par>
                          <p:cTn id="13" fill="hold">
                            <p:stCondLst>
                              <p:cond delay="1000"/>
                            </p:stCondLst>
                            <p:childTnLst>
                              <p:par>
                                <p:cTn id="14" presetID="2" presetClass="entr" presetSubtype="4" fill="hold" grpId="0" nodeType="afterEffect">
                                  <p:stCondLst>
                                    <p:cond delay="0"/>
                                  </p:stCondLst>
                                  <p:childTnLst>
                                    <p:set>
                                      <p:cBhvr>
                                        <p:cTn id="15" dur="1" fill="hold">
                                          <p:stCondLst>
                                            <p:cond delay="0"/>
                                          </p:stCondLst>
                                        </p:cTn>
                                        <p:tgtEl>
                                          <p:spTgt spid="2"/>
                                        </p:tgtEl>
                                        <p:attrNameLst>
                                          <p:attrName>style.visibility</p:attrName>
                                        </p:attrNameLst>
                                      </p:cBhvr>
                                      <p:to>
                                        <p:strVal val="visible"/>
                                      </p:to>
                                    </p:set>
                                    <p:anim calcmode="lin" valueType="num">
                                      <p:cBhvr additive="base">
                                        <p:cTn id="16" dur="500" fill="hold"/>
                                        <p:tgtEl>
                                          <p:spTgt spid="2"/>
                                        </p:tgtEl>
                                        <p:attrNameLst>
                                          <p:attrName>ppt_x</p:attrName>
                                        </p:attrNameLst>
                                      </p:cBhvr>
                                      <p:tavLst>
                                        <p:tav tm="0">
                                          <p:val>
                                            <p:strVal val="#ppt_x"/>
                                          </p:val>
                                        </p:tav>
                                        <p:tav tm="100000">
                                          <p:val>
                                            <p:strVal val="#ppt_x"/>
                                          </p:val>
                                        </p:tav>
                                      </p:tavLst>
                                    </p:anim>
                                    <p:anim calcmode="lin" valueType="num">
                                      <p:cBhvr additive="base">
                                        <p:cTn id="17"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8" fill="hold" display="0">
                  <p:stCondLst>
                    <p:cond delay="indefinite"/>
                  </p:stCondLst>
                  <p:endCondLst>
                    <p:cond evt="onStopAudio" delay="0">
                      <p:tgtEl>
                        <p:sldTgt/>
                      </p:tgtEl>
                    </p:cond>
                  </p:endCondLst>
                </p:cTn>
                <p:tgtEl>
                  <p:spTgt spid="34"/>
                </p:tgtEl>
              </p:cMediaNode>
            </p:audio>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1" name="Rectangle 53">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Stock exchange numbers">
            <a:extLst>
              <a:ext uri="{FF2B5EF4-FFF2-40B4-BE49-F238E27FC236}">
                <a16:creationId xmlns:a16="http://schemas.microsoft.com/office/drawing/2014/main" id="{76565D1E-1E6A-3DCB-A0FB-AF6A8B4CA7DB}"/>
              </a:ext>
            </a:extLst>
          </p:cNvPr>
          <p:cNvPicPr>
            <a:picLocks noChangeAspect="1"/>
          </p:cNvPicPr>
          <p:nvPr/>
        </p:nvPicPr>
        <p:blipFill rotWithShape="1">
          <a:blip r:embed="rId5"/>
          <a:srcRect t="7050" r="23289" b="2041"/>
          <a:stretch/>
        </p:blipFill>
        <p:spPr>
          <a:xfrm>
            <a:off x="3522468" y="10"/>
            <a:ext cx="8669532" cy="6857990"/>
          </a:xfrm>
          <a:prstGeom prst="rect">
            <a:avLst/>
          </a:prstGeom>
        </p:spPr>
      </p:pic>
      <p:sp>
        <p:nvSpPr>
          <p:cNvPr id="62" name="Rectangle 55">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1899F5C-B395-2F49-142E-85F4CDEFE0E2}"/>
              </a:ext>
            </a:extLst>
          </p:cNvPr>
          <p:cNvSpPr>
            <a:spLocks noGrp="1"/>
          </p:cNvSpPr>
          <p:nvPr>
            <p:ph type="title"/>
          </p:nvPr>
        </p:nvSpPr>
        <p:spPr>
          <a:xfrm>
            <a:off x="371094" y="1161288"/>
            <a:ext cx="3438144" cy="1124712"/>
          </a:xfrm>
        </p:spPr>
        <p:txBody>
          <a:bodyPr vert="horz" lIns="91440" tIns="45720" rIns="91440" bIns="45720" rtlCol="0" anchor="b">
            <a:normAutofit/>
          </a:bodyPr>
          <a:lstStyle/>
          <a:p>
            <a:r>
              <a:rPr lang="en-US" sz="2800"/>
              <a:t>Why is Data Streaming important?</a:t>
            </a:r>
            <a:endParaRPr lang="en-US" sz="2800" dirty="0"/>
          </a:p>
        </p:txBody>
      </p:sp>
      <p:sp>
        <p:nvSpPr>
          <p:cNvPr id="63" name="Rectangle 57">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60" name="Rectangle 59">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Title 1">
            <a:extLst>
              <a:ext uri="{FF2B5EF4-FFF2-40B4-BE49-F238E27FC236}">
                <a16:creationId xmlns:a16="http://schemas.microsoft.com/office/drawing/2014/main" id="{0C1BB54D-51F7-4719-5FEE-6B0B97268E2B}"/>
              </a:ext>
            </a:extLst>
          </p:cNvPr>
          <p:cNvSpPr txBox="1">
            <a:spLocks/>
          </p:cNvSpPr>
          <p:nvPr/>
        </p:nvSpPr>
        <p:spPr>
          <a:xfrm>
            <a:off x="290322" y="2619248"/>
            <a:ext cx="3438906" cy="3583844"/>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marL="342900" indent="-228600">
              <a:spcAft>
                <a:spcPts val="600"/>
              </a:spcAft>
              <a:buFont typeface="Arial" panose="020B0604020202020204" pitchFamily="34" charset="0"/>
              <a:buChar char="•"/>
            </a:pPr>
            <a:r>
              <a:rPr lang="en-US" sz="1700" dirty="0">
                <a:latin typeface="+mn-lt"/>
                <a:ea typeface="+mn-ea"/>
                <a:cs typeface="+mn-cs"/>
              </a:rPr>
              <a:t>Real-time insights</a:t>
            </a:r>
          </a:p>
          <a:p>
            <a:pPr marL="342900" indent="-228600">
              <a:spcAft>
                <a:spcPts val="600"/>
              </a:spcAft>
              <a:buFont typeface="Arial" panose="020B0604020202020204" pitchFamily="34" charset="0"/>
              <a:buChar char="•"/>
            </a:pPr>
            <a:r>
              <a:rPr lang="en-US" sz="1700" dirty="0">
                <a:latin typeface="+mn-lt"/>
                <a:ea typeface="+mn-ea"/>
                <a:cs typeface="+mn-cs"/>
              </a:rPr>
              <a:t>Faster response time</a:t>
            </a:r>
          </a:p>
          <a:p>
            <a:pPr marL="342900" indent="-228600">
              <a:spcAft>
                <a:spcPts val="600"/>
              </a:spcAft>
              <a:buFont typeface="Arial" panose="020B0604020202020204" pitchFamily="34" charset="0"/>
              <a:buChar char="•"/>
            </a:pPr>
            <a:r>
              <a:rPr lang="en-US" sz="1700" dirty="0">
                <a:latin typeface="+mn-lt"/>
                <a:ea typeface="+mn-ea"/>
                <a:cs typeface="+mn-cs"/>
              </a:rPr>
              <a:t>Predictive analytics</a:t>
            </a:r>
          </a:p>
          <a:p>
            <a:pPr marL="342900" indent="-228600">
              <a:spcAft>
                <a:spcPts val="600"/>
              </a:spcAft>
              <a:buFont typeface="Arial" panose="020B0604020202020204" pitchFamily="34" charset="0"/>
              <a:buChar char="•"/>
            </a:pPr>
            <a:r>
              <a:rPr lang="en-US" sz="1700" dirty="0">
                <a:latin typeface="+mn-lt"/>
                <a:ea typeface="+mn-ea"/>
                <a:cs typeface="+mn-cs"/>
              </a:rPr>
              <a:t>Improved efficiency</a:t>
            </a:r>
          </a:p>
          <a:p>
            <a:pPr marL="342900" indent="-228600">
              <a:spcAft>
                <a:spcPts val="600"/>
              </a:spcAft>
              <a:buFont typeface="Arial" panose="020B0604020202020204" pitchFamily="34" charset="0"/>
              <a:buChar char="•"/>
            </a:pPr>
            <a:endParaRPr lang="en-US" sz="1700" dirty="0">
              <a:latin typeface="+mn-lt"/>
              <a:ea typeface="+mn-ea"/>
              <a:cs typeface="+mn-cs"/>
            </a:endParaRPr>
          </a:p>
        </p:txBody>
      </p:sp>
      <p:pic>
        <p:nvPicPr>
          <p:cNvPr id="23" name="Audio 22">
            <a:hlinkClick r:id="" action="ppaction://media"/>
            <a:extLst>
              <a:ext uri="{FF2B5EF4-FFF2-40B4-BE49-F238E27FC236}">
                <a16:creationId xmlns:a16="http://schemas.microsoft.com/office/drawing/2014/main" id="{76F858E6-B909-F05F-F2D7-A27A0B104DEE}"/>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42629446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advTm="42763"/>
    </mc:Choice>
    <mc:Fallback>
      <p:transition spd="slow" advTm="4276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3"/>
                                        </p:tgtEl>
                                      </p:cBhvr>
                                    </p:cmd>
                                  </p:childTnLst>
                                </p:cTn>
                              </p:par>
                            </p:childTnLst>
                          </p:cTn>
                        </p:par>
                        <p:par>
                          <p:cTn id="7" fill="hold">
                            <p:stCondLst>
                              <p:cond delay="0"/>
                            </p:stCondLst>
                            <p:childTnLst>
                              <p:par>
                                <p:cTn id="8" presetID="42" presetClass="entr" presetSubtype="0" fill="hold" nodeType="after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1000"/>
                                        <p:tgtEl>
                                          <p:spTgt spid="5"/>
                                        </p:tgtEl>
                                      </p:cBhvr>
                                    </p:animEffect>
                                    <p:anim calcmode="lin" valueType="num">
                                      <p:cBhvr>
                                        <p:cTn id="11" dur="1000" fill="hold"/>
                                        <p:tgtEl>
                                          <p:spTgt spid="5"/>
                                        </p:tgtEl>
                                        <p:attrNameLst>
                                          <p:attrName>ppt_x</p:attrName>
                                        </p:attrNameLst>
                                      </p:cBhvr>
                                      <p:tavLst>
                                        <p:tav tm="0">
                                          <p:val>
                                            <p:strVal val="#ppt_x"/>
                                          </p:val>
                                        </p:tav>
                                        <p:tav tm="100000">
                                          <p:val>
                                            <p:strVal val="#ppt_x"/>
                                          </p:val>
                                        </p:tav>
                                      </p:tavLst>
                                    </p:anim>
                                    <p:anim calcmode="lin" valueType="num">
                                      <p:cBhvr>
                                        <p:cTn id="12" dur="1000" fill="hold"/>
                                        <p:tgtEl>
                                          <p:spTgt spid="5"/>
                                        </p:tgtEl>
                                        <p:attrNameLst>
                                          <p:attrName>ppt_y</p:attrName>
                                        </p:attrNameLst>
                                      </p:cBhvr>
                                      <p:tavLst>
                                        <p:tav tm="0">
                                          <p:val>
                                            <p:strVal val="#ppt_y+.1"/>
                                          </p:val>
                                        </p:tav>
                                        <p:tav tm="100000">
                                          <p:val>
                                            <p:strVal val="#ppt_y"/>
                                          </p:val>
                                        </p:tav>
                                      </p:tavLst>
                                    </p:anim>
                                  </p:childTnLst>
                                </p:cTn>
                              </p:par>
                            </p:childTnLst>
                          </p:cTn>
                        </p:par>
                        <p:par>
                          <p:cTn id="13" fill="hold">
                            <p:stCondLst>
                              <p:cond delay="1000"/>
                            </p:stCondLst>
                            <p:childTnLst>
                              <p:par>
                                <p:cTn id="14" presetID="2" presetClass="entr" presetSubtype="4" fill="hold" grpId="0" nodeType="afterEffect">
                                  <p:stCondLst>
                                    <p:cond delay="0"/>
                                  </p:stCondLst>
                                  <p:childTnLst>
                                    <p:set>
                                      <p:cBhvr>
                                        <p:cTn id="15" dur="1" fill="hold">
                                          <p:stCondLst>
                                            <p:cond delay="0"/>
                                          </p:stCondLst>
                                        </p:cTn>
                                        <p:tgtEl>
                                          <p:spTgt spid="2"/>
                                        </p:tgtEl>
                                        <p:attrNameLst>
                                          <p:attrName>style.visibility</p:attrName>
                                        </p:attrNameLst>
                                      </p:cBhvr>
                                      <p:to>
                                        <p:strVal val="visible"/>
                                      </p:to>
                                    </p:set>
                                    <p:anim calcmode="lin" valueType="num">
                                      <p:cBhvr additive="base">
                                        <p:cTn id="16" dur="500" fill="hold"/>
                                        <p:tgtEl>
                                          <p:spTgt spid="2"/>
                                        </p:tgtEl>
                                        <p:attrNameLst>
                                          <p:attrName>ppt_x</p:attrName>
                                        </p:attrNameLst>
                                      </p:cBhvr>
                                      <p:tavLst>
                                        <p:tav tm="0">
                                          <p:val>
                                            <p:strVal val="#ppt_x"/>
                                          </p:val>
                                        </p:tav>
                                        <p:tav tm="100000">
                                          <p:val>
                                            <p:strVal val="#ppt_x"/>
                                          </p:val>
                                        </p:tav>
                                      </p:tavLst>
                                    </p:anim>
                                    <p:anim calcmode="lin" valueType="num">
                                      <p:cBhvr additive="base">
                                        <p:cTn id="17" dur="500" fill="hold"/>
                                        <p:tgtEl>
                                          <p:spTgt spid="2"/>
                                        </p:tgtEl>
                                        <p:attrNameLst>
                                          <p:attrName>ppt_y</p:attrName>
                                        </p:attrNameLst>
                                      </p:cBhvr>
                                      <p:tavLst>
                                        <p:tav tm="0">
                                          <p:val>
                                            <p:strVal val="1+#ppt_h/2"/>
                                          </p:val>
                                        </p:tav>
                                        <p:tav tm="100000">
                                          <p:val>
                                            <p:strVal val="#ppt_y"/>
                                          </p:val>
                                        </p:tav>
                                      </p:tavLst>
                                    </p:anim>
                                  </p:childTnLst>
                                </p:cTn>
                              </p:par>
                            </p:childTnLst>
                          </p:cTn>
                        </p:par>
                        <p:par>
                          <p:cTn id="18" fill="hold">
                            <p:stCondLst>
                              <p:cond delay="1500"/>
                            </p:stCondLst>
                            <p:childTnLst>
                              <p:par>
                                <p:cTn id="19" presetID="6" presetClass="entr" presetSubtype="16" fill="hold" grpId="0" nodeType="after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circle(in)">
                                      <p:cBhvr>
                                        <p:cTn id="21"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2" fill="hold" display="0">
                  <p:stCondLst>
                    <p:cond delay="indefinite"/>
                  </p:stCondLst>
                  <p:endCondLst>
                    <p:cond evt="onStopAudio" delay="0">
                      <p:tgtEl>
                        <p:sldTgt/>
                      </p:tgtEl>
                    </p:cond>
                  </p:endCondLst>
                </p:cTn>
                <p:tgtEl>
                  <p:spTgt spid="23"/>
                </p:tgtEl>
              </p:cMediaNode>
            </p:audio>
          </p:childTnLst>
        </p:cTn>
      </p:par>
    </p:tnLst>
    <p:bldLst>
      <p:bldP spid="2" grpId="0"/>
      <p:bldP spid="6"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5" name="Rectangle 26">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Stock exchange numbers">
            <a:extLst>
              <a:ext uri="{FF2B5EF4-FFF2-40B4-BE49-F238E27FC236}">
                <a16:creationId xmlns:a16="http://schemas.microsoft.com/office/drawing/2014/main" id="{76565D1E-1E6A-3DCB-A0FB-AF6A8B4CA7DB}"/>
              </a:ext>
            </a:extLst>
          </p:cNvPr>
          <p:cNvPicPr>
            <a:picLocks noChangeAspect="1"/>
          </p:cNvPicPr>
          <p:nvPr/>
        </p:nvPicPr>
        <p:blipFill rotWithShape="1">
          <a:blip r:embed="rId5"/>
          <a:srcRect t="6993" r="23298" b="2098"/>
          <a:stretch/>
        </p:blipFill>
        <p:spPr>
          <a:xfrm>
            <a:off x="4501340" y="10"/>
            <a:ext cx="7690659" cy="6857990"/>
          </a:xfrm>
          <a:prstGeom prst="rect">
            <a:avLst/>
          </a:prstGeom>
        </p:spPr>
      </p:pic>
      <p:sp>
        <p:nvSpPr>
          <p:cNvPr id="36" name="Rectangle 28">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1899F5C-B395-2F49-142E-85F4CDEFE0E2}"/>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dirty="0"/>
              <a:t>How is Data Streaming done?</a:t>
            </a:r>
          </a:p>
        </p:txBody>
      </p:sp>
      <p:sp>
        <p:nvSpPr>
          <p:cNvPr id="37" name="Rectangle 30">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8" name="Rectangle 32">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9" name="Audio 18">
            <a:hlinkClick r:id="" action="ppaction://media"/>
            <a:extLst>
              <a:ext uri="{FF2B5EF4-FFF2-40B4-BE49-F238E27FC236}">
                <a16:creationId xmlns:a16="http://schemas.microsoft.com/office/drawing/2014/main" id="{91F8F10F-2828-4C8B-3D0B-8A7485069471}"/>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6732117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advTm="20577"/>
    </mc:Choice>
    <mc:Fallback>
      <p:transition spd="slow" advTm="2057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9"/>
                                        </p:tgtEl>
                                      </p:cBhvr>
                                    </p:cmd>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5"/>
                                        </p:tgtEl>
                                        <p:attrNameLst>
                                          <p:attrName>style.visibility</p:attrName>
                                        </p:attrNameLst>
                                      </p:cBhvr>
                                      <p:to>
                                        <p:strVal val="visible"/>
                                      </p:to>
                                    </p:set>
                                  </p:childTnLst>
                                </p:cTn>
                              </p:par>
                            </p:childTnLst>
                          </p:cTn>
                        </p:par>
                        <p:par>
                          <p:cTn id="10" fill="hold">
                            <p:stCondLst>
                              <p:cond delay="0"/>
                            </p:stCondLst>
                            <p:childTnLst>
                              <p:par>
                                <p:cTn id="11" presetID="2" presetClass="entr" presetSubtype="4" fill="hold" grpId="0" nodeType="after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19"/>
                </p:tgtEl>
              </p:cMediaNode>
            </p:audio>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3" name="Rectangle 42">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Stock exchange numbers">
            <a:extLst>
              <a:ext uri="{FF2B5EF4-FFF2-40B4-BE49-F238E27FC236}">
                <a16:creationId xmlns:a16="http://schemas.microsoft.com/office/drawing/2014/main" id="{76565D1E-1E6A-3DCB-A0FB-AF6A8B4CA7DB}"/>
              </a:ext>
            </a:extLst>
          </p:cNvPr>
          <p:cNvPicPr>
            <a:picLocks noChangeAspect="1"/>
          </p:cNvPicPr>
          <p:nvPr/>
        </p:nvPicPr>
        <p:blipFill rotWithShape="1">
          <a:blip r:embed="rId5"/>
          <a:srcRect t="6993" r="23298" b="2098"/>
          <a:stretch/>
        </p:blipFill>
        <p:spPr>
          <a:xfrm>
            <a:off x="3523488" y="10"/>
            <a:ext cx="8668512" cy="6857990"/>
          </a:xfrm>
          <a:prstGeom prst="rect">
            <a:avLst/>
          </a:prstGeom>
        </p:spPr>
      </p:pic>
      <p:sp>
        <p:nvSpPr>
          <p:cNvPr id="45" name="Rectangle 44">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756601"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1899F5C-B395-2F49-142E-85F4CDEFE0E2}"/>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dirty="0"/>
              <a:t>What is the purpose of this presentation?</a:t>
            </a:r>
          </a:p>
        </p:txBody>
      </p:sp>
      <p:sp>
        <p:nvSpPr>
          <p:cNvPr id="47" name="Rectangle 4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9" name="Rectangle 4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1" name="Audio 10">
            <a:hlinkClick r:id="" action="ppaction://media"/>
            <a:extLst>
              <a:ext uri="{FF2B5EF4-FFF2-40B4-BE49-F238E27FC236}">
                <a16:creationId xmlns:a16="http://schemas.microsoft.com/office/drawing/2014/main" id="{837D946F-32FE-A481-1522-54D5F07B6116}"/>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054991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advTm="19400"/>
    </mc:Choice>
    <mc:Fallback>
      <p:transition spd="slow" advTm="194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par>
                          <p:cTn id="7" fill="hold">
                            <p:stCondLst>
                              <p:cond delay="0"/>
                            </p:stCondLst>
                            <p:childTnLst>
                              <p:par>
                                <p:cTn id="8" presetID="42" presetClass="entr" presetSubtype="0" fill="hold" nodeType="after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1000"/>
                                        <p:tgtEl>
                                          <p:spTgt spid="5"/>
                                        </p:tgtEl>
                                      </p:cBhvr>
                                    </p:animEffect>
                                    <p:anim calcmode="lin" valueType="num">
                                      <p:cBhvr>
                                        <p:cTn id="11" dur="1000" fill="hold"/>
                                        <p:tgtEl>
                                          <p:spTgt spid="5"/>
                                        </p:tgtEl>
                                        <p:attrNameLst>
                                          <p:attrName>ppt_x</p:attrName>
                                        </p:attrNameLst>
                                      </p:cBhvr>
                                      <p:tavLst>
                                        <p:tav tm="0">
                                          <p:val>
                                            <p:strVal val="#ppt_x"/>
                                          </p:val>
                                        </p:tav>
                                        <p:tav tm="100000">
                                          <p:val>
                                            <p:strVal val="#ppt_x"/>
                                          </p:val>
                                        </p:tav>
                                      </p:tavLst>
                                    </p:anim>
                                    <p:anim calcmode="lin" valueType="num">
                                      <p:cBhvr>
                                        <p:cTn id="12" dur="1000" fill="hold"/>
                                        <p:tgtEl>
                                          <p:spTgt spid="5"/>
                                        </p:tgtEl>
                                        <p:attrNameLst>
                                          <p:attrName>ppt_y</p:attrName>
                                        </p:attrNameLst>
                                      </p:cBhvr>
                                      <p:tavLst>
                                        <p:tav tm="0">
                                          <p:val>
                                            <p:strVal val="#ppt_y+.1"/>
                                          </p:val>
                                        </p:tav>
                                        <p:tav tm="100000">
                                          <p:val>
                                            <p:strVal val="#ppt_y"/>
                                          </p:val>
                                        </p:tav>
                                      </p:tavLst>
                                    </p:anim>
                                  </p:childTnLst>
                                </p:cTn>
                              </p:par>
                            </p:childTnLst>
                          </p:cTn>
                        </p:par>
                        <p:par>
                          <p:cTn id="13" fill="hold">
                            <p:stCondLst>
                              <p:cond delay="1000"/>
                            </p:stCondLst>
                            <p:childTnLst>
                              <p:par>
                                <p:cTn id="14" presetID="2" presetClass="entr" presetSubtype="4" fill="hold" grpId="0" nodeType="afterEffect">
                                  <p:stCondLst>
                                    <p:cond delay="0"/>
                                  </p:stCondLst>
                                  <p:childTnLst>
                                    <p:set>
                                      <p:cBhvr>
                                        <p:cTn id="15" dur="1" fill="hold">
                                          <p:stCondLst>
                                            <p:cond delay="0"/>
                                          </p:stCondLst>
                                        </p:cTn>
                                        <p:tgtEl>
                                          <p:spTgt spid="2"/>
                                        </p:tgtEl>
                                        <p:attrNameLst>
                                          <p:attrName>style.visibility</p:attrName>
                                        </p:attrNameLst>
                                      </p:cBhvr>
                                      <p:to>
                                        <p:strVal val="visible"/>
                                      </p:to>
                                    </p:set>
                                    <p:anim calcmode="lin" valueType="num">
                                      <p:cBhvr additive="base">
                                        <p:cTn id="16" dur="500" fill="hold"/>
                                        <p:tgtEl>
                                          <p:spTgt spid="2"/>
                                        </p:tgtEl>
                                        <p:attrNameLst>
                                          <p:attrName>ppt_x</p:attrName>
                                        </p:attrNameLst>
                                      </p:cBhvr>
                                      <p:tavLst>
                                        <p:tav tm="0">
                                          <p:val>
                                            <p:strVal val="#ppt_x"/>
                                          </p:val>
                                        </p:tav>
                                        <p:tav tm="100000">
                                          <p:val>
                                            <p:strVal val="#ppt_x"/>
                                          </p:val>
                                        </p:tav>
                                      </p:tavLst>
                                    </p:anim>
                                    <p:anim calcmode="lin" valueType="num">
                                      <p:cBhvr additive="base">
                                        <p:cTn id="17"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8" fill="hold" display="0">
                  <p:stCondLst>
                    <p:cond delay="indefinite"/>
                  </p:stCondLst>
                  <p:endCondLst>
                    <p:cond evt="onStopAudio" delay="0">
                      <p:tgtEl>
                        <p:sldTgt/>
                      </p:tgtEl>
                    </p:cond>
                  </p:endCondLst>
                </p:cTn>
                <p:tgtEl>
                  <p:spTgt spid="11"/>
                </p:tgtEl>
              </p:cMediaNode>
            </p:audio>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6" name="Rectangle 55">
            <a:extLst>
              <a:ext uri="{FF2B5EF4-FFF2-40B4-BE49-F238E27FC236}">
                <a16:creationId xmlns:a16="http://schemas.microsoft.com/office/drawing/2014/main" id="{55666830-9A19-4E01-8505-D6C7F9AC56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8" name="Freeform: Shape 57">
            <a:extLst>
              <a:ext uri="{FF2B5EF4-FFF2-40B4-BE49-F238E27FC236}">
                <a16:creationId xmlns:a16="http://schemas.microsoft.com/office/drawing/2014/main" id="{AE9FC877-7FB6-4D22-9988-35420644E2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60" name="Freeform: Shape 59">
            <a:extLst>
              <a:ext uri="{FF2B5EF4-FFF2-40B4-BE49-F238E27FC236}">
                <a16:creationId xmlns:a16="http://schemas.microsoft.com/office/drawing/2014/main" id="{E41809D1-F12E-46BB-B804-5F209D325E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1899F5C-B395-2F49-142E-85F4CDEFE0E2}"/>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dirty="0"/>
              <a:t>Apache Kafka Architecture</a:t>
            </a:r>
          </a:p>
        </p:txBody>
      </p:sp>
      <p:sp>
        <p:nvSpPr>
          <p:cNvPr id="62" name="Rectangle 61">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4" name="Rectangle 63">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Picture 6">
            <a:extLst>
              <a:ext uri="{FF2B5EF4-FFF2-40B4-BE49-F238E27FC236}">
                <a16:creationId xmlns:a16="http://schemas.microsoft.com/office/drawing/2014/main" id="{8603280C-94B0-B35B-E31E-75B8CC4E0035}"/>
              </a:ext>
            </a:extLst>
          </p:cNvPr>
          <p:cNvPicPr>
            <a:picLocks noChangeAspect="1"/>
          </p:cNvPicPr>
          <p:nvPr/>
        </p:nvPicPr>
        <p:blipFill>
          <a:blip r:embed="rId5"/>
          <a:stretch>
            <a:fillRect/>
          </a:stretch>
        </p:blipFill>
        <p:spPr>
          <a:xfrm>
            <a:off x="4948887" y="552809"/>
            <a:ext cx="7076190" cy="5752381"/>
          </a:xfrm>
          <a:prstGeom prst="rect">
            <a:avLst/>
          </a:prstGeom>
        </p:spPr>
      </p:pic>
      <p:pic>
        <p:nvPicPr>
          <p:cNvPr id="31" name="Audio 30">
            <a:hlinkClick r:id="" action="ppaction://media"/>
            <a:extLst>
              <a:ext uri="{FF2B5EF4-FFF2-40B4-BE49-F238E27FC236}">
                <a16:creationId xmlns:a16="http://schemas.microsoft.com/office/drawing/2014/main" id="{19D4D75E-BBD4-DD96-BF45-B02BF1C63B80}"/>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871445800"/>
      </p:ext>
    </p:extLst>
  </p:cSld>
  <p:clrMapOvr>
    <a:masterClrMapping/>
  </p:clrMapOvr>
  <mc:AlternateContent xmlns:mc="http://schemas.openxmlformats.org/markup-compatibility/2006">
    <mc:Choice xmlns:p14="http://schemas.microsoft.com/office/powerpoint/2010/main" Requires="p14">
      <p:transition spd="slow" p14:dur="2000" advTm="39282"/>
    </mc:Choice>
    <mc:Fallback>
      <p:transition spd="slow" advTm="3928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1"/>
                                        </p:tgtEl>
                                      </p:cBhvr>
                                    </p:cmd>
                                  </p:childTnLst>
                                </p:cTn>
                              </p:par>
                            </p:childTnLst>
                          </p:cTn>
                        </p:par>
                        <p:par>
                          <p:cTn id="7" fill="hold">
                            <p:stCondLst>
                              <p:cond delay="0"/>
                            </p:stCondLst>
                            <p:childTnLst>
                              <p:par>
                                <p:cTn id="8" presetID="42" presetClass="entr" presetSubtype="0" fill="hold" nodeType="after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1000"/>
                                        <p:tgtEl>
                                          <p:spTgt spid="7"/>
                                        </p:tgtEl>
                                      </p:cBhvr>
                                    </p:animEffect>
                                    <p:anim calcmode="lin" valueType="num">
                                      <p:cBhvr>
                                        <p:cTn id="11" dur="1000" fill="hold"/>
                                        <p:tgtEl>
                                          <p:spTgt spid="7"/>
                                        </p:tgtEl>
                                        <p:attrNameLst>
                                          <p:attrName>ppt_x</p:attrName>
                                        </p:attrNameLst>
                                      </p:cBhvr>
                                      <p:tavLst>
                                        <p:tav tm="0">
                                          <p:val>
                                            <p:strVal val="#ppt_x"/>
                                          </p:val>
                                        </p:tav>
                                        <p:tav tm="100000">
                                          <p:val>
                                            <p:strVal val="#ppt_x"/>
                                          </p:val>
                                        </p:tav>
                                      </p:tavLst>
                                    </p:anim>
                                    <p:anim calcmode="lin" valueType="num">
                                      <p:cBhvr>
                                        <p:cTn id="12" dur="1000" fill="hold"/>
                                        <p:tgtEl>
                                          <p:spTgt spid="7"/>
                                        </p:tgtEl>
                                        <p:attrNameLst>
                                          <p:attrName>ppt_y</p:attrName>
                                        </p:attrNameLst>
                                      </p:cBhvr>
                                      <p:tavLst>
                                        <p:tav tm="0">
                                          <p:val>
                                            <p:strVal val="#ppt_y+.1"/>
                                          </p:val>
                                        </p:tav>
                                        <p:tav tm="100000">
                                          <p:val>
                                            <p:strVal val="#ppt_y"/>
                                          </p:val>
                                        </p:tav>
                                      </p:tavLst>
                                    </p:anim>
                                  </p:childTnLst>
                                </p:cTn>
                              </p:par>
                            </p:childTnLst>
                          </p:cTn>
                        </p:par>
                        <p:par>
                          <p:cTn id="13" fill="hold">
                            <p:stCondLst>
                              <p:cond delay="1000"/>
                            </p:stCondLst>
                            <p:childTnLst>
                              <p:par>
                                <p:cTn id="14" presetID="2" presetClass="entr" presetSubtype="4" fill="hold" grpId="0" nodeType="afterEffect">
                                  <p:stCondLst>
                                    <p:cond delay="0"/>
                                  </p:stCondLst>
                                  <p:childTnLst>
                                    <p:set>
                                      <p:cBhvr>
                                        <p:cTn id="15" dur="1" fill="hold">
                                          <p:stCondLst>
                                            <p:cond delay="0"/>
                                          </p:stCondLst>
                                        </p:cTn>
                                        <p:tgtEl>
                                          <p:spTgt spid="2"/>
                                        </p:tgtEl>
                                        <p:attrNameLst>
                                          <p:attrName>style.visibility</p:attrName>
                                        </p:attrNameLst>
                                      </p:cBhvr>
                                      <p:to>
                                        <p:strVal val="visible"/>
                                      </p:to>
                                    </p:set>
                                    <p:anim calcmode="lin" valueType="num">
                                      <p:cBhvr additive="base">
                                        <p:cTn id="16" dur="500" fill="hold"/>
                                        <p:tgtEl>
                                          <p:spTgt spid="2"/>
                                        </p:tgtEl>
                                        <p:attrNameLst>
                                          <p:attrName>ppt_x</p:attrName>
                                        </p:attrNameLst>
                                      </p:cBhvr>
                                      <p:tavLst>
                                        <p:tav tm="0">
                                          <p:val>
                                            <p:strVal val="#ppt_x"/>
                                          </p:val>
                                        </p:tav>
                                        <p:tav tm="100000">
                                          <p:val>
                                            <p:strVal val="#ppt_x"/>
                                          </p:val>
                                        </p:tav>
                                      </p:tavLst>
                                    </p:anim>
                                    <p:anim calcmode="lin" valueType="num">
                                      <p:cBhvr additive="base">
                                        <p:cTn id="17"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8" fill="hold" display="0">
                  <p:stCondLst>
                    <p:cond delay="indefinite"/>
                  </p:stCondLst>
                  <p:endCondLst>
                    <p:cond evt="onStopAudio" delay="0">
                      <p:tgtEl>
                        <p:sldTgt/>
                      </p:tgtEl>
                    </p:cond>
                  </p:endCondLst>
                </p:cTn>
                <p:tgtEl>
                  <p:spTgt spid="31"/>
                </p:tgtEl>
              </p:cMediaNode>
            </p:audio>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9" name="Rectangle 68">
            <a:extLst>
              <a:ext uri="{FF2B5EF4-FFF2-40B4-BE49-F238E27FC236}">
                <a16:creationId xmlns:a16="http://schemas.microsoft.com/office/drawing/2014/main" id="{BCED4D40-4B67-4331-AC48-79B82B4A47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1899F5C-B395-2F49-142E-85F4CDEFE0E2}"/>
              </a:ext>
            </a:extLst>
          </p:cNvPr>
          <p:cNvSpPr>
            <a:spLocks noGrp="1"/>
          </p:cNvSpPr>
          <p:nvPr>
            <p:ph type="title"/>
          </p:nvPr>
        </p:nvSpPr>
        <p:spPr>
          <a:xfrm>
            <a:off x="638881" y="417576"/>
            <a:ext cx="10909640" cy="1249394"/>
          </a:xfrm>
        </p:spPr>
        <p:txBody>
          <a:bodyPr vert="horz" lIns="91440" tIns="45720" rIns="91440" bIns="45720" rtlCol="0" anchor="ctr">
            <a:normAutofit/>
          </a:bodyPr>
          <a:lstStyle/>
          <a:p>
            <a:pPr algn="ctr"/>
            <a:r>
              <a:rPr lang="en-US" sz="6600" kern="1200" dirty="0">
                <a:solidFill>
                  <a:schemeClr val="tx1"/>
                </a:solidFill>
                <a:latin typeface="+mj-lt"/>
                <a:ea typeface="+mj-ea"/>
                <a:cs typeface="+mj-cs"/>
              </a:rPr>
              <a:t>Apache Kafka Environment</a:t>
            </a:r>
          </a:p>
        </p:txBody>
      </p:sp>
      <p:sp>
        <p:nvSpPr>
          <p:cNvPr id="71" name="sketch line">
            <a:extLst>
              <a:ext uri="{FF2B5EF4-FFF2-40B4-BE49-F238E27FC236}">
                <a16:creationId xmlns:a16="http://schemas.microsoft.com/office/drawing/2014/main" id="{670CEDEF-4F34-412E-84EE-329C1E93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1733454"/>
            <a:ext cx="4572000" cy="18288"/>
          </a:xfrm>
          <a:custGeom>
            <a:avLst/>
            <a:gdLst>
              <a:gd name="connsiteX0" fmla="*/ 0 w 4572000"/>
              <a:gd name="connsiteY0" fmla="*/ 0 h 18288"/>
              <a:gd name="connsiteX1" fmla="*/ 515983 w 4572000"/>
              <a:gd name="connsiteY1" fmla="*/ 0 h 18288"/>
              <a:gd name="connsiteX2" fmla="*/ 1031966 w 4572000"/>
              <a:gd name="connsiteY2" fmla="*/ 0 h 18288"/>
              <a:gd name="connsiteX3" fmla="*/ 1639389 w 4572000"/>
              <a:gd name="connsiteY3" fmla="*/ 0 h 18288"/>
              <a:gd name="connsiteX4" fmla="*/ 2383971 w 4572000"/>
              <a:gd name="connsiteY4" fmla="*/ 0 h 18288"/>
              <a:gd name="connsiteX5" fmla="*/ 2945674 w 4572000"/>
              <a:gd name="connsiteY5" fmla="*/ 0 h 18288"/>
              <a:gd name="connsiteX6" fmla="*/ 3507377 w 4572000"/>
              <a:gd name="connsiteY6" fmla="*/ 0 h 18288"/>
              <a:gd name="connsiteX7" fmla="*/ 4572000 w 4572000"/>
              <a:gd name="connsiteY7" fmla="*/ 0 h 18288"/>
              <a:gd name="connsiteX8" fmla="*/ 4572000 w 4572000"/>
              <a:gd name="connsiteY8" fmla="*/ 18288 h 18288"/>
              <a:gd name="connsiteX9" fmla="*/ 3873137 w 4572000"/>
              <a:gd name="connsiteY9" fmla="*/ 18288 h 18288"/>
              <a:gd name="connsiteX10" fmla="*/ 3311434 w 4572000"/>
              <a:gd name="connsiteY10" fmla="*/ 18288 h 18288"/>
              <a:gd name="connsiteX11" fmla="*/ 2749731 w 4572000"/>
              <a:gd name="connsiteY11" fmla="*/ 18288 h 18288"/>
              <a:gd name="connsiteX12" fmla="*/ 2050869 w 4572000"/>
              <a:gd name="connsiteY12" fmla="*/ 18288 h 18288"/>
              <a:gd name="connsiteX13" fmla="*/ 1306286 w 4572000"/>
              <a:gd name="connsiteY13" fmla="*/ 18288 h 18288"/>
              <a:gd name="connsiteX14" fmla="*/ 790303 w 4572000"/>
              <a:gd name="connsiteY14" fmla="*/ 18288 h 18288"/>
              <a:gd name="connsiteX15" fmla="*/ 0 w 4572000"/>
              <a:gd name="connsiteY15" fmla="*/ 18288 h 18288"/>
              <a:gd name="connsiteX16" fmla="*/ 0 w 45720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18288" fill="none" extrusionOk="0">
                <a:moveTo>
                  <a:pt x="0" y="0"/>
                </a:moveTo>
                <a:cubicBezTo>
                  <a:pt x="105156" y="-20963"/>
                  <a:pt x="340432" y="822"/>
                  <a:pt x="515983" y="0"/>
                </a:cubicBezTo>
                <a:cubicBezTo>
                  <a:pt x="691534" y="-822"/>
                  <a:pt x="850679" y="16479"/>
                  <a:pt x="1031966" y="0"/>
                </a:cubicBezTo>
                <a:cubicBezTo>
                  <a:pt x="1213253" y="-16479"/>
                  <a:pt x="1443646" y="-18730"/>
                  <a:pt x="1639389" y="0"/>
                </a:cubicBezTo>
                <a:cubicBezTo>
                  <a:pt x="1835132" y="18730"/>
                  <a:pt x="2159975" y="18531"/>
                  <a:pt x="2383971" y="0"/>
                </a:cubicBezTo>
                <a:cubicBezTo>
                  <a:pt x="2607967" y="-18531"/>
                  <a:pt x="2719096" y="-12030"/>
                  <a:pt x="2945674" y="0"/>
                </a:cubicBezTo>
                <a:cubicBezTo>
                  <a:pt x="3172252" y="12030"/>
                  <a:pt x="3269167" y="27666"/>
                  <a:pt x="3507377" y="0"/>
                </a:cubicBezTo>
                <a:cubicBezTo>
                  <a:pt x="3745587" y="-27666"/>
                  <a:pt x="4116741" y="18705"/>
                  <a:pt x="4572000" y="0"/>
                </a:cubicBezTo>
                <a:cubicBezTo>
                  <a:pt x="4572895" y="8974"/>
                  <a:pt x="4571454" y="9359"/>
                  <a:pt x="4572000" y="18288"/>
                </a:cubicBezTo>
                <a:cubicBezTo>
                  <a:pt x="4374698" y="3942"/>
                  <a:pt x="4098874" y="-11042"/>
                  <a:pt x="3873137" y="18288"/>
                </a:cubicBezTo>
                <a:cubicBezTo>
                  <a:pt x="3647400" y="47618"/>
                  <a:pt x="3517055" y="5421"/>
                  <a:pt x="3311434" y="18288"/>
                </a:cubicBezTo>
                <a:cubicBezTo>
                  <a:pt x="3105813" y="31155"/>
                  <a:pt x="3025168" y="17856"/>
                  <a:pt x="2749731" y="18288"/>
                </a:cubicBezTo>
                <a:cubicBezTo>
                  <a:pt x="2474294" y="18720"/>
                  <a:pt x="2291766" y="-14168"/>
                  <a:pt x="2050869" y="18288"/>
                </a:cubicBezTo>
                <a:cubicBezTo>
                  <a:pt x="1809972" y="50744"/>
                  <a:pt x="1540276" y="46798"/>
                  <a:pt x="1306286" y="18288"/>
                </a:cubicBezTo>
                <a:cubicBezTo>
                  <a:pt x="1072296" y="-10222"/>
                  <a:pt x="972445" y="19645"/>
                  <a:pt x="790303" y="18288"/>
                </a:cubicBezTo>
                <a:cubicBezTo>
                  <a:pt x="608161" y="16931"/>
                  <a:pt x="200981" y="8241"/>
                  <a:pt x="0" y="18288"/>
                </a:cubicBezTo>
                <a:cubicBezTo>
                  <a:pt x="-229" y="14222"/>
                  <a:pt x="509" y="5816"/>
                  <a:pt x="0" y="0"/>
                </a:cubicBezTo>
                <a:close/>
              </a:path>
              <a:path w="4572000" h="18288" stroke="0" extrusionOk="0">
                <a:moveTo>
                  <a:pt x="0" y="0"/>
                </a:moveTo>
                <a:cubicBezTo>
                  <a:pt x="143285" y="-9565"/>
                  <a:pt x="327959" y="-11498"/>
                  <a:pt x="561703" y="0"/>
                </a:cubicBezTo>
                <a:cubicBezTo>
                  <a:pt x="795447" y="11498"/>
                  <a:pt x="838260" y="18255"/>
                  <a:pt x="1077686" y="0"/>
                </a:cubicBezTo>
                <a:cubicBezTo>
                  <a:pt x="1317112" y="-18255"/>
                  <a:pt x="1437472" y="23514"/>
                  <a:pt x="1639389" y="0"/>
                </a:cubicBezTo>
                <a:cubicBezTo>
                  <a:pt x="1841306" y="-23514"/>
                  <a:pt x="2037142" y="-12551"/>
                  <a:pt x="2292531" y="0"/>
                </a:cubicBezTo>
                <a:cubicBezTo>
                  <a:pt x="2547920" y="12551"/>
                  <a:pt x="2810436" y="-20352"/>
                  <a:pt x="2991394" y="0"/>
                </a:cubicBezTo>
                <a:cubicBezTo>
                  <a:pt x="3172352" y="20352"/>
                  <a:pt x="3530025" y="-13347"/>
                  <a:pt x="3735977" y="0"/>
                </a:cubicBezTo>
                <a:cubicBezTo>
                  <a:pt x="3941929" y="13347"/>
                  <a:pt x="4161497" y="34086"/>
                  <a:pt x="4572000" y="0"/>
                </a:cubicBezTo>
                <a:cubicBezTo>
                  <a:pt x="4571545" y="6162"/>
                  <a:pt x="4571903" y="11775"/>
                  <a:pt x="4572000" y="18288"/>
                </a:cubicBezTo>
                <a:cubicBezTo>
                  <a:pt x="4228040" y="36490"/>
                  <a:pt x="4199736" y="42557"/>
                  <a:pt x="3873137" y="18288"/>
                </a:cubicBezTo>
                <a:cubicBezTo>
                  <a:pt x="3546538" y="-5981"/>
                  <a:pt x="3472124" y="16809"/>
                  <a:pt x="3128554" y="18288"/>
                </a:cubicBezTo>
                <a:cubicBezTo>
                  <a:pt x="2784984" y="19767"/>
                  <a:pt x="2735896" y="-17781"/>
                  <a:pt x="2383971" y="18288"/>
                </a:cubicBezTo>
                <a:cubicBezTo>
                  <a:pt x="2032046" y="54357"/>
                  <a:pt x="2019324" y="2920"/>
                  <a:pt x="1867989" y="18288"/>
                </a:cubicBezTo>
                <a:cubicBezTo>
                  <a:pt x="1716654" y="33656"/>
                  <a:pt x="1418675" y="32575"/>
                  <a:pt x="1169126" y="18288"/>
                </a:cubicBezTo>
                <a:cubicBezTo>
                  <a:pt x="919577" y="4001"/>
                  <a:pt x="798537" y="16165"/>
                  <a:pt x="561703" y="18288"/>
                </a:cubicBezTo>
                <a:cubicBezTo>
                  <a:pt x="324869" y="20411"/>
                  <a:pt x="221395" y="-912"/>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D5131AF7-4B8B-2EF5-0C44-2034539C3588}"/>
              </a:ext>
            </a:extLst>
          </p:cNvPr>
          <p:cNvPicPr>
            <a:picLocks noChangeAspect="1"/>
          </p:cNvPicPr>
          <p:nvPr/>
        </p:nvPicPr>
        <p:blipFill>
          <a:blip r:embed="rId5"/>
          <a:stretch>
            <a:fillRect/>
          </a:stretch>
        </p:blipFill>
        <p:spPr>
          <a:xfrm>
            <a:off x="131529" y="2102834"/>
            <a:ext cx="10909640" cy="4116991"/>
          </a:xfrm>
          <a:prstGeom prst="rect">
            <a:avLst/>
          </a:prstGeom>
        </p:spPr>
      </p:pic>
      <p:pic>
        <p:nvPicPr>
          <p:cNvPr id="8" name="Audio 7">
            <a:hlinkClick r:id="" action="ppaction://media"/>
            <a:extLst>
              <a:ext uri="{FF2B5EF4-FFF2-40B4-BE49-F238E27FC236}">
                <a16:creationId xmlns:a16="http://schemas.microsoft.com/office/drawing/2014/main" id="{B5518B06-AFDA-F71C-9BA0-63739B8F358A}"/>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337879336"/>
      </p:ext>
    </p:extLst>
  </p:cSld>
  <p:clrMapOvr>
    <a:masterClrMapping/>
  </p:clrMapOvr>
  <mc:AlternateContent xmlns:mc="http://schemas.openxmlformats.org/markup-compatibility/2006">
    <mc:Choice xmlns:p14="http://schemas.microsoft.com/office/powerpoint/2010/main" Requires="p14">
      <p:transition spd="slow" p14:dur="2000" advTm="49233"/>
    </mc:Choice>
    <mc:Fallback>
      <p:transition spd="slow" advTm="4923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par>
                          <p:cTn id="7" fill="hold">
                            <p:stCondLst>
                              <p:cond delay="0"/>
                            </p:stCondLst>
                            <p:childTnLst>
                              <p:par>
                                <p:cTn id="8" presetID="42" presetClass="entr" presetSubtype="0" fill="hold" grpId="0" nodeType="after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1000"/>
                                        <p:tgtEl>
                                          <p:spTgt spid="2"/>
                                        </p:tgtEl>
                                      </p:cBhvr>
                                    </p:animEffect>
                                    <p:anim calcmode="lin" valueType="num">
                                      <p:cBhvr>
                                        <p:cTn id="11" dur="1000" fill="hold"/>
                                        <p:tgtEl>
                                          <p:spTgt spid="2"/>
                                        </p:tgtEl>
                                        <p:attrNameLst>
                                          <p:attrName>ppt_x</p:attrName>
                                        </p:attrNameLst>
                                      </p:cBhvr>
                                      <p:tavLst>
                                        <p:tav tm="0">
                                          <p:val>
                                            <p:strVal val="#ppt_x"/>
                                          </p:val>
                                        </p:tav>
                                        <p:tav tm="100000">
                                          <p:val>
                                            <p:strVal val="#ppt_x"/>
                                          </p:val>
                                        </p:tav>
                                      </p:tavLst>
                                    </p:anim>
                                    <p:anim calcmode="lin" valueType="num">
                                      <p:cBhvr>
                                        <p:cTn id="12" dur="1000" fill="hold"/>
                                        <p:tgtEl>
                                          <p:spTgt spid="2"/>
                                        </p:tgtEl>
                                        <p:attrNameLst>
                                          <p:attrName>ppt_y</p:attrName>
                                        </p:attrNameLst>
                                      </p:cBhvr>
                                      <p:tavLst>
                                        <p:tav tm="0">
                                          <p:val>
                                            <p:strVal val="#ppt_y+.1"/>
                                          </p:val>
                                        </p:tav>
                                        <p:tav tm="100000">
                                          <p:val>
                                            <p:strVal val="#ppt_y"/>
                                          </p:val>
                                        </p:tav>
                                      </p:tavLst>
                                    </p:anim>
                                  </p:childTnLst>
                                </p:cTn>
                              </p:par>
                            </p:childTnLst>
                          </p:cTn>
                        </p:par>
                        <p:par>
                          <p:cTn id="13" fill="hold">
                            <p:stCondLst>
                              <p:cond delay="1000"/>
                            </p:stCondLst>
                            <p:childTnLst>
                              <p:par>
                                <p:cTn id="14" presetID="2" presetClass="entr" presetSubtype="4" fill="hold" nodeType="afterEffect">
                                  <p:stCondLst>
                                    <p:cond delay="0"/>
                                  </p:stCondLst>
                                  <p:childTnLst>
                                    <p:set>
                                      <p:cBhvr>
                                        <p:cTn id="15" dur="1" fill="hold">
                                          <p:stCondLst>
                                            <p:cond delay="0"/>
                                          </p:stCondLst>
                                        </p:cTn>
                                        <p:tgtEl>
                                          <p:spTgt spid="9"/>
                                        </p:tgtEl>
                                        <p:attrNameLst>
                                          <p:attrName>style.visibility</p:attrName>
                                        </p:attrNameLst>
                                      </p:cBhvr>
                                      <p:to>
                                        <p:strVal val="visible"/>
                                      </p:to>
                                    </p:set>
                                    <p:anim calcmode="lin" valueType="num">
                                      <p:cBhvr additive="base">
                                        <p:cTn id="16" dur="500" fill="hold"/>
                                        <p:tgtEl>
                                          <p:spTgt spid="9"/>
                                        </p:tgtEl>
                                        <p:attrNameLst>
                                          <p:attrName>ppt_x</p:attrName>
                                        </p:attrNameLst>
                                      </p:cBhvr>
                                      <p:tavLst>
                                        <p:tav tm="0">
                                          <p:val>
                                            <p:strVal val="#ppt_x"/>
                                          </p:val>
                                        </p:tav>
                                        <p:tav tm="100000">
                                          <p:val>
                                            <p:strVal val="#ppt_x"/>
                                          </p:val>
                                        </p:tav>
                                      </p:tavLst>
                                    </p:anim>
                                    <p:anim calcmode="lin" valueType="num">
                                      <p:cBhvr additive="base">
                                        <p:cTn id="17"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8" fill="hold" display="0">
                  <p:stCondLst>
                    <p:cond delay="indefinite"/>
                  </p:stCondLst>
                  <p:endCondLst>
                    <p:cond evt="onStopAudio" delay="0">
                      <p:tgtEl>
                        <p:sldTgt/>
                      </p:tgtEl>
                    </p:cond>
                  </p:endCondLst>
                </p:cTn>
                <p:tgtEl>
                  <p:spTgt spid="8"/>
                </p:tgtEl>
              </p:cMediaNode>
            </p:audio>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bstract blurred public library with bookshelves">
            <a:extLst>
              <a:ext uri="{FF2B5EF4-FFF2-40B4-BE49-F238E27FC236}">
                <a16:creationId xmlns:a16="http://schemas.microsoft.com/office/drawing/2014/main" id="{2D9125AD-3BF5-64EB-C65F-021C361CFB64}"/>
              </a:ext>
            </a:extLst>
          </p:cNvPr>
          <p:cNvPicPr>
            <a:picLocks noChangeAspect="1"/>
          </p:cNvPicPr>
          <p:nvPr/>
        </p:nvPicPr>
        <p:blipFill rotWithShape="1">
          <a:blip r:embed="rId5"/>
          <a:srcRect t="891" r="23298" b="8200"/>
          <a:stretch/>
        </p:blipFill>
        <p:spPr>
          <a:xfrm>
            <a:off x="4985418" y="10"/>
            <a:ext cx="7206582" cy="6857990"/>
          </a:xfrm>
          <a:prstGeom prst="rect">
            <a:avLst/>
          </a:prstGeom>
        </p:spPr>
      </p:pic>
      <p:sp>
        <p:nvSpPr>
          <p:cNvPr id="33" name="Rectangle 32">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756601"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1899F5C-B395-2F49-142E-85F4CDEFE0E2}"/>
              </a:ext>
            </a:extLst>
          </p:cNvPr>
          <p:cNvSpPr>
            <a:spLocks noGrp="1"/>
          </p:cNvSpPr>
          <p:nvPr>
            <p:ph type="title"/>
          </p:nvPr>
        </p:nvSpPr>
        <p:spPr>
          <a:xfrm>
            <a:off x="481029" y="2311080"/>
            <a:ext cx="4023360" cy="2109716"/>
          </a:xfrm>
        </p:spPr>
        <p:txBody>
          <a:bodyPr vert="horz" lIns="91440" tIns="45720" rIns="91440" bIns="45720" rtlCol="0" anchor="b">
            <a:normAutofit fontScale="90000"/>
          </a:bodyPr>
          <a:lstStyle/>
          <a:p>
            <a:r>
              <a:rPr lang="en-US" sz="4800" dirty="0"/>
              <a:t>What are Server, Zookeeper and Topics?</a:t>
            </a:r>
          </a:p>
        </p:txBody>
      </p:sp>
      <p:sp>
        <p:nvSpPr>
          <p:cNvPr id="35" name="Rectangle 3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7" name="Rectangle 3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Audio 6">
            <a:hlinkClick r:id="" action="ppaction://media"/>
            <a:extLst>
              <a:ext uri="{FF2B5EF4-FFF2-40B4-BE49-F238E27FC236}">
                <a16:creationId xmlns:a16="http://schemas.microsoft.com/office/drawing/2014/main" id="{334C1772-397F-F510-709A-AD8900926560}"/>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901165291"/>
      </p:ext>
    </p:extLst>
  </p:cSld>
  <p:clrMapOvr>
    <a:masterClrMapping/>
  </p:clrMapOvr>
  <mc:AlternateContent xmlns:mc="http://schemas.openxmlformats.org/markup-compatibility/2006">
    <mc:Choice xmlns:p14="http://schemas.microsoft.com/office/powerpoint/2010/main" Requires="p14">
      <p:transition spd="slow" p14:dur="2000" advTm="103003"/>
    </mc:Choice>
    <mc:Fallback>
      <p:transition spd="slow" advTm="10300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par>
                          <p:cTn id="7" fill="hold">
                            <p:stCondLst>
                              <p:cond delay="0"/>
                            </p:stCondLst>
                            <p:childTnLst>
                              <p:par>
                                <p:cTn id="8" presetID="42" presetClass="entr" presetSubtype="0" fill="hold" nodeType="after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1000"/>
                                        <p:tgtEl>
                                          <p:spTgt spid="5"/>
                                        </p:tgtEl>
                                      </p:cBhvr>
                                    </p:animEffect>
                                    <p:anim calcmode="lin" valueType="num">
                                      <p:cBhvr>
                                        <p:cTn id="11" dur="1000" fill="hold"/>
                                        <p:tgtEl>
                                          <p:spTgt spid="5"/>
                                        </p:tgtEl>
                                        <p:attrNameLst>
                                          <p:attrName>ppt_x</p:attrName>
                                        </p:attrNameLst>
                                      </p:cBhvr>
                                      <p:tavLst>
                                        <p:tav tm="0">
                                          <p:val>
                                            <p:strVal val="#ppt_x"/>
                                          </p:val>
                                        </p:tav>
                                        <p:tav tm="100000">
                                          <p:val>
                                            <p:strVal val="#ppt_x"/>
                                          </p:val>
                                        </p:tav>
                                      </p:tavLst>
                                    </p:anim>
                                    <p:anim calcmode="lin" valueType="num">
                                      <p:cBhvr>
                                        <p:cTn id="12" dur="1000" fill="hold"/>
                                        <p:tgtEl>
                                          <p:spTgt spid="5"/>
                                        </p:tgtEl>
                                        <p:attrNameLst>
                                          <p:attrName>ppt_y</p:attrName>
                                        </p:attrNameLst>
                                      </p:cBhvr>
                                      <p:tavLst>
                                        <p:tav tm="0">
                                          <p:val>
                                            <p:strVal val="#ppt_y+.1"/>
                                          </p:val>
                                        </p:tav>
                                        <p:tav tm="100000">
                                          <p:val>
                                            <p:strVal val="#ppt_y"/>
                                          </p:val>
                                        </p:tav>
                                      </p:tavLst>
                                    </p:anim>
                                  </p:childTnLst>
                                </p:cTn>
                              </p:par>
                            </p:childTnLst>
                          </p:cTn>
                        </p:par>
                        <p:par>
                          <p:cTn id="13" fill="hold">
                            <p:stCondLst>
                              <p:cond delay="1000"/>
                            </p:stCondLst>
                            <p:childTnLst>
                              <p:par>
                                <p:cTn id="14" presetID="2" presetClass="entr" presetSubtype="4" fill="hold" grpId="0" nodeType="afterEffect">
                                  <p:stCondLst>
                                    <p:cond delay="0"/>
                                  </p:stCondLst>
                                  <p:childTnLst>
                                    <p:set>
                                      <p:cBhvr>
                                        <p:cTn id="15" dur="1" fill="hold">
                                          <p:stCondLst>
                                            <p:cond delay="0"/>
                                          </p:stCondLst>
                                        </p:cTn>
                                        <p:tgtEl>
                                          <p:spTgt spid="2"/>
                                        </p:tgtEl>
                                        <p:attrNameLst>
                                          <p:attrName>style.visibility</p:attrName>
                                        </p:attrNameLst>
                                      </p:cBhvr>
                                      <p:to>
                                        <p:strVal val="visible"/>
                                      </p:to>
                                    </p:set>
                                    <p:anim calcmode="lin" valueType="num">
                                      <p:cBhvr additive="base">
                                        <p:cTn id="16" dur="500" fill="hold"/>
                                        <p:tgtEl>
                                          <p:spTgt spid="2"/>
                                        </p:tgtEl>
                                        <p:attrNameLst>
                                          <p:attrName>ppt_x</p:attrName>
                                        </p:attrNameLst>
                                      </p:cBhvr>
                                      <p:tavLst>
                                        <p:tav tm="0">
                                          <p:val>
                                            <p:strVal val="#ppt_x"/>
                                          </p:val>
                                        </p:tav>
                                        <p:tav tm="100000">
                                          <p:val>
                                            <p:strVal val="#ppt_x"/>
                                          </p:val>
                                        </p:tav>
                                      </p:tavLst>
                                    </p:anim>
                                    <p:anim calcmode="lin" valueType="num">
                                      <p:cBhvr additive="base">
                                        <p:cTn id="17"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8" fill="hold" display="0">
                  <p:stCondLst>
                    <p:cond delay="indefinite"/>
                  </p:stCondLst>
                  <p:endCondLst>
                    <p:cond evt="onStopAudio" delay="0">
                      <p:tgtEl>
                        <p:sldTgt/>
                      </p:tgtEl>
                    </p:cond>
                  </p:endCondLst>
                </p:cTn>
                <p:tgtEl>
                  <p:spTgt spid="7"/>
                </p:tgtEl>
              </p:cMediaNode>
            </p:audio>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0" name="Rectangle 41">
            <a:extLst>
              <a:ext uri="{FF2B5EF4-FFF2-40B4-BE49-F238E27FC236}">
                <a16:creationId xmlns:a16="http://schemas.microsoft.com/office/drawing/2014/main" id="{657F69E0-C4B0-4BEC-A689-4F8D877F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bstract blurred public library with bookshelves">
            <a:extLst>
              <a:ext uri="{FF2B5EF4-FFF2-40B4-BE49-F238E27FC236}">
                <a16:creationId xmlns:a16="http://schemas.microsoft.com/office/drawing/2014/main" id="{2D9125AD-3BF5-64EB-C65F-021C361CFB64}"/>
              </a:ext>
            </a:extLst>
          </p:cNvPr>
          <p:cNvPicPr>
            <a:picLocks noChangeAspect="1"/>
          </p:cNvPicPr>
          <p:nvPr/>
        </p:nvPicPr>
        <p:blipFill rotWithShape="1">
          <a:blip r:embed="rId5">
            <a:alphaModFix amt="50000"/>
          </a:blip>
          <a:srcRect t="4200" r="-1" b="11508"/>
          <a:stretch/>
        </p:blipFill>
        <p:spPr>
          <a:xfrm>
            <a:off x="20" y="10"/>
            <a:ext cx="12188930" cy="6857990"/>
          </a:xfrm>
          <a:prstGeom prst="rect">
            <a:avLst/>
          </a:prstGeom>
        </p:spPr>
      </p:pic>
      <p:sp>
        <p:nvSpPr>
          <p:cNvPr id="2" name="Title 1">
            <a:extLst>
              <a:ext uri="{FF2B5EF4-FFF2-40B4-BE49-F238E27FC236}">
                <a16:creationId xmlns:a16="http://schemas.microsoft.com/office/drawing/2014/main" id="{C1899F5C-B395-2F49-142E-85F4CDEFE0E2}"/>
              </a:ext>
            </a:extLst>
          </p:cNvPr>
          <p:cNvSpPr>
            <a:spLocks noGrp="1"/>
          </p:cNvSpPr>
          <p:nvPr>
            <p:ph type="title"/>
          </p:nvPr>
        </p:nvSpPr>
        <p:spPr>
          <a:xfrm>
            <a:off x="1524000" y="2961837"/>
            <a:ext cx="9144000" cy="1223766"/>
          </a:xfrm>
        </p:spPr>
        <p:txBody>
          <a:bodyPr vert="horz" lIns="91440" tIns="45720" rIns="91440" bIns="45720" rtlCol="0" anchor="b">
            <a:normAutofit/>
          </a:bodyPr>
          <a:lstStyle/>
          <a:p>
            <a:pPr algn="ctr"/>
            <a:r>
              <a:rPr lang="en-US" sz="6600" dirty="0">
                <a:solidFill>
                  <a:srgbClr val="FFFFFF"/>
                </a:solidFill>
              </a:rPr>
              <a:t>Demonstration</a:t>
            </a:r>
          </a:p>
        </p:txBody>
      </p:sp>
      <p:sp>
        <p:nvSpPr>
          <p:cNvPr id="51" name="sketchy line">
            <a:extLst>
              <a:ext uri="{FF2B5EF4-FFF2-40B4-BE49-F238E27FC236}">
                <a16:creationId xmlns:a16="http://schemas.microsoft.com/office/drawing/2014/main" id="{9F6380B4-6A1C-481E-8408-B4E6C75B9B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368623"/>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rgbClr val="FFFFFF">
              <a:alpha val="75000"/>
            </a:srgbClr>
          </a:solidFill>
          <a:ln w="44450" cap="rnd">
            <a:solidFill>
              <a:srgbClr val="FFFFFF">
                <a:alpha val="75000"/>
              </a:srgb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Audio 16">
            <a:hlinkClick r:id="" action="ppaction://media"/>
            <a:extLst>
              <a:ext uri="{FF2B5EF4-FFF2-40B4-BE49-F238E27FC236}">
                <a16:creationId xmlns:a16="http://schemas.microsoft.com/office/drawing/2014/main" id="{141FAE65-2DF5-B381-3BD3-E5B6ABE0C247}"/>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579981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advTm="26859"/>
    </mc:Choice>
    <mc:Fallback>
      <p:transition spd="slow" advTm="2685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childTnLst>
                          </p:cTn>
                        </p:par>
                        <p:par>
                          <p:cTn id="7" fill="hold">
                            <p:stCondLst>
                              <p:cond delay="0"/>
                            </p:stCondLst>
                            <p:childTnLst>
                              <p:par>
                                <p:cTn id="8" presetID="42" presetClass="entr" presetSubtype="0" fill="hold" nodeType="after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1000"/>
                                        <p:tgtEl>
                                          <p:spTgt spid="5"/>
                                        </p:tgtEl>
                                      </p:cBhvr>
                                    </p:animEffect>
                                    <p:anim calcmode="lin" valueType="num">
                                      <p:cBhvr>
                                        <p:cTn id="11" dur="1000" fill="hold"/>
                                        <p:tgtEl>
                                          <p:spTgt spid="5"/>
                                        </p:tgtEl>
                                        <p:attrNameLst>
                                          <p:attrName>ppt_x</p:attrName>
                                        </p:attrNameLst>
                                      </p:cBhvr>
                                      <p:tavLst>
                                        <p:tav tm="0">
                                          <p:val>
                                            <p:strVal val="#ppt_x"/>
                                          </p:val>
                                        </p:tav>
                                        <p:tav tm="100000">
                                          <p:val>
                                            <p:strVal val="#ppt_x"/>
                                          </p:val>
                                        </p:tav>
                                      </p:tavLst>
                                    </p:anim>
                                    <p:anim calcmode="lin" valueType="num">
                                      <p:cBhvr>
                                        <p:cTn id="12" dur="1000" fill="hold"/>
                                        <p:tgtEl>
                                          <p:spTgt spid="5"/>
                                        </p:tgtEl>
                                        <p:attrNameLst>
                                          <p:attrName>ppt_y</p:attrName>
                                        </p:attrNameLst>
                                      </p:cBhvr>
                                      <p:tavLst>
                                        <p:tav tm="0">
                                          <p:val>
                                            <p:strVal val="#ppt_y+.1"/>
                                          </p:val>
                                        </p:tav>
                                        <p:tav tm="100000">
                                          <p:val>
                                            <p:strVal val="#ppt_y"/>
                                          </p:val>
                                        </p:tav>
                                      </p:tavLst>
                                    </p:anim>
                                  </p:childTnLst>
                                </p:cTn>
                              </p:par>
                            </p:childTnLst>
                          </p:cTn>
                        </p:par>
                        <p:par>
                          <p:cTn id="13" fill="hold">
                            <p:stCondLst>
                              <p:cond delay="1000"/>
                            </p:stCondLst>
                            <p:childTnLst>
                              <p:par>
                                <p:cTn id="14" presetID="2" presetClass="entr" presetSubtype="4" fill="hold" grpId="0" nodeType="afterEffect">
                                  <p:stCondLst>
                                    <p:cond delay="0"/>
                                  </p:stCondLst>
                                  <p:childTnLst>
                                    <p:set>
                                      <p:cBhvr>
                                        <p:cTn id="15" dur="1" fill="hold">
                                          <p:stCondLst>
                                            <p:cond delay="0"/>
                                          </p:stCondLst>
                                        </p:cTn>
                                        <p:tgtEl>
                                          <p:spTgt spid="2"/>
                                        </p:tgtEl>
                                        <p:attrNameLst>
                                          <p:attrName>style.visibility</p:attrName>
                                        </p:attrNameLst>
                                      </p:cBhvr>
                                      <p:to>
                                        <p:strVal val="visible"/>
                                      </p:to>
                                    </p:set>
                                    <p:anim calcmode="lin" valueType="num">
                                      <p:cBhvr additive="base">
                                        <p:cTn id="16" dur="500" fill="hold"/>
                                        <p:tgtEl>
                                          <p:spTgt spid="2"/>
                                        </p:tgtEl>
                                        <p:attrNameLst>
                                          <p:attrName>ppt_x</p:attrName>
                                        </p:attrNameLst>
                                      </p:cBhvr>
                                      <p:tavLst>
                                        <p:tav tm="0">
                                          <p:val>
                                            <p:strVal val="#ppt_x"/>
                                          </p:val>
                                        </p:tav>
                                        <p:tav tm="100000">
                                          <p:val>
                                            <p:strVal val="#ppt_x"/>
                                          </p:val>
                                        </p:tav>
                                      </p:tavLst>
                                    </p:anim>
                                    <p:anim calcmode="lin" valueType="num">
                                      <p:cBhvr additive="base">
                                        <p:cTn id="17"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8" fill="hold" display="0">
                  <p:stCondLst>
                    <p:cond delay="indefinite"/>
                  </p:stCondLst>
                  <p:endCondLst>
                    <p:cond evt="onStopAudio" delay="0">
                      <p:tgtEl>
                        <p:sldTgt/>
                      </p:tgtEl>
                    </p:cond>
                  </p:endCondLst>
                </p:cTn>
                <p:tgtEl>
                  <p:spTgt spid="17"/>
                </p:tgtEl>
              </p:cMediaNode>
            </p:audio>
          </p:childTnLst>
        </p:cTn>
      </p:par>
    </p:tnLst>
    <p:bldLst>
      <p:bldP spid="2" grpId="0"/>
    </p:bldLst>
  </p:timing>
</p:sld>
</file>

<file path=ppt/tags/tag1.xml><?xml version="1.0" encoding="utf-8"?>
<p:tagLst xmlns:a="http://schemas.openxmlformats.org/drawingml/2006/main" xmlns:r="http://schemas.openxmlformats.org/officeDocument/2006/relationships" xmlns:p="http://schemas.openxmlformats.org/presentationml/2006/main">
  <p:tag name="TIMING" val="|9.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11239</TotalTime>
  <Words>1085</Words>
  <Application>Microsoft Office PowerPoint</Application>
  <PresentationFormat>Widescreen</PresentationFormat>
  <Paragraphs>94</Paragraphs>
  <Slides>12</Slides>
  <Notes>11</Notes>
  <HiddenSlides>0</HiddenSlides>
  <MMClips>12</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Arial</vt:lpstr>
      <vt:lpstr>Calibri</vt:lpstr>
      <vt:lpstr>Calibri Light</vt:lpstr>
      <vt:lpstr>Söhne</vt:lpstr>
      <vt:lpstr>Office Theme</vt:lpstr>
      <vt:lpstr>Real-Time Big Data Streaming with Kafka</vt:lpstr>
      <vt:lpstr>What is Data Streaming?</vt:lpstr>
      <vt:lpstr>Why is Data Streaming important?</vt:lpstr>
      <vt:lpstr>How is Data Streaming done?</vt:lpstr>
      <vt:lpstr>What is the purpose of this presentation?</vt:lpstr>
      <vt:lpstr>Apache Kafka Architecture</vt:lpstr>
      <vt:lpstr>Apache Kafka Environment</vt:lpstr>
      <vt:lpstr>What are Server, Zookeeper and Topics?</vt:lpstr>
      <vt:lpstr>Demonstration</vt:lpstr>
      <vt:lpstr>PowerPoint Presentation</vt:lpstr>
      <vt:lpstr>Applications of Data Streaming</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Stock Market Analysis</dc:title>
  <dc:creator>edris safari</dc:creator>
  <cp:lastModifiedBy>edris safari</cp:lastModifiedBy>
  <cp:revision>38</cp:revision>
  <dcterms:created xsi:type="dcterms:W3CDTF">2023-03-27T16:29:19Z</dcterms:created>
  <dcterms:modified xsi:type="dcterms:W3CDTF">2023-05-07T20:53:35Z</dcterms:modified>
</cp:coreProperties>
</file>